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0"/>
  </p:notesMasterIdLst>
  <p:sldIdLst>
    <p:sldId id="467" r:id="rId2"/>
    <p:sldId id="468" r:id="rId3"/>
    <p:sldId id="258" r:id="rId4"/>
    <p:sldId id="259" r:id="rId5"/>
    <p:sldId id="260" r:id="rId6"/>
    <p:sldId id="263" r:id="rId7"/>
    <p:sldId id="469" r:id="rId8"/>
    <p:sldId id="433" r:id="rId9"/>
    <p:sldId id="434" r:id="rId10"/>
    <p:sldId id="435" r:id="rId11"/>
    <p:sldId id="436" r:id="rId12"/>
    <p:sldId id="437" r:id="rId13"/>
    <p:sldId id="438" r:id="rId14"/>
    <p:sldId id="439" r:id="rId15"/>
    <p:sldId id="440" r:id="rId16"/>
    <p:sldId id="441" r:id="rId17"/>
    <p:sldId id="442" r:id="rId18"/>
    <p:sldId id="443" r:id="rId19"/>
    <p:sldId id="444" r:id="rId20"/>
    <p:sldId id="445" r:id="rId21"/>
    <p:sldId id="446" r:id="rId22"/>
    <p:sldId id="447" r:id="rId23"/>
    <p:sldId id="448" r:id="rId24"/>
    <p:sldId id="449" r:id="rId25"/>
    <p:sldId id="450" r:id="rId26"/>
    <p:sldId id="451" r:id="rId27"/>
    <p:sldId id="452" r:id="rId28"/>
    <p:sldId id="453" r:id="rId29"/>
    <p:sldId id="454" r:id="rId30"/>
    <p:sldId id="455" r:id="rId31"/>
    <p:sldId id="456" r:id="rId32"/>
    <p:sldId id="457" r:id="rId33"/>
    <p:sldId id="458" r:id="rId34"/>
    <p:sldId id="459" r:id="rId35"/>
    <p:sldId id="460" r:id="rId36"/>
    <p:sldId id="461" r:id="rId37"/>
    <p:sldId id="462" r:id="rId38"/>
    <p:sldId id="463" r:id="rId39"/>
    <p:sldId id="464" r:id="rId40"/>
    <p:sldId id="465" r:id="rId41"/>
    <p:sldId id="466" r:id="rId42"/>
    <p:sldId id="470" r:id="rId43"/>
    <p:sldId id="471" r:id="rId44"/>
    <p:sldId id="472" r:id="rId45"/>
    <p:sldId id="487" r:id="rId46"/>
    <p:sldId id="474" r:id="rId47"/>
    <p:sldId id="488" r:id="rId48"/>
    <p:sldId id="475" r:id="rId49"/>
    <p:sldId id="476" r:id="rId50"/>
    <p:sldId id="477" r:id="rId51"/>
    <p:sldId id="478" r:id="rId52"/>
    <p:sldId id="479" r:id="rId53"/>
    <p:sldId id="480" r:id="rId54"/>
    <p:sldId id="481" r:id="rId55"/>
    <p:sldId id="482" r:id="rId56"/>
    <p:sldId id="484" r:id="rId57"/>
    <p:sldId id="485" r:id="rId58"/>
    <p:sldId id="486" r:id="rId59"/>
  </p:sldIdLst>
  <p:sldSz cx="9144000" cy="6858000" type="screen4x3"/>
  <p:notesSz cx="9296400" cy="7010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BBB"/>
    <a:srgbClr val="A50021"/>
    <a:srgbClr val="FF0000"/>
    <a:srgbClr val="996633"/>
    <a:srgbClr val="996600"/>
    <a:srgbClr val="E9F1F5"/>
    <a:srgbClr val="0070C0"/>
    <a:srgbClr val="E46C0A"/>
    <a:srgbClr val="D8670A"/>
    <a:srgbClr val="FFD5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Estilo oscuro 1 - Énfasis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5BE263C-DBD7-4A20-BB59-AAB30ACAA65A}" styleName="Estilo medio 3 - Énfasis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38" autoAdjust="0"/>
    <p:restoredTop sz="85592" autoAdjust="0"/>
  </p:normalViewPr>
  <p:slideViewPr>
    <p:cSldViewPr>
      <p:cViewPr>
        <p:scale>
          <a:sx n="80" d="100"/>
          <a:sy n="80" d="100"/>
        </p:scale>
        <p:origin x="-590" y="-58"/>
      </p:cViewPr>
      <p:guideLst>
        <p:guide orient="horz" pos="2160"/>
        <p:guide pos="2880"/>
      </p:guideLst>
    </p:cSldViewPr>
  </p:slideViewPr>
  <p:outlineViewPr>
    <p:cViewPr>
      <p:scale>
        <a:sx n="33" d="100"/>
        <a:sy n="33" d="100"/>
      </p:scale>
      <p:origin x="0" y="25950"/>
    </p:cViewPr>
  </p:outlineViewPr>
  <p:notesTextViewPr>
    <p:cViewPr>
      <p:scale>
        <a:sx n="100" d="100"/>
        <a:sy n="100" d="100"/>
      </p:scale>
      <p:origin x="0" y="0"/>
    </p:cViewPr>
  </p:notesTextViewPr>
  <p:notesViewPr>
    <p:cSldViewPr>
      <p:cViewPr>
        <p:scale>
          <a:sx n="110" d="100"/>
          <a:sy n="110" d="100"/>
        </p:scale>
        <p:origin x="-1272" y="414"/>
      </p:cViewPr>
      <p:guideLst>
        <p:guide orient="horz" pos="2208"/>
        <p:guide pos="292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21804D-059A-4F2A-948D-F2ACBC065386}" type="doc">
      <dgm:prSet loTypeId="urn:microsoft.com/office/officeart/2005/8/layout/bProcess4" loCatId="process" qsTypeId="urn:microsoft.com/office/officeart/2005/8/quickstyle/simple1" qsCatId="simple" csTypeId="urn:microsoft.com/office/officeart/2005/8/colors/colorful1#1" csCatId="colorful" phldr="1"/>
      <dgm:spPr/>
      <dgm:t>
        <a:bodyPr/>
        <a:lstStyle/>
        <a:p>
          <a:endParaRPr lang="es-ES"/>
        </a:p>
      </dgm:t>
    </dgm:pt>
    <dgm:pt modelId="{B32C7674-31CC-4EAA-A0A8-D989755069A0}">
      <dgm:prSet phldrT="[Texto]" custT="1"/>
      <dgm:spPr/>
      <dgm:t>
        <a:bodyPr/>
        <a:lstStyle/>
        <a:p>
          <a:r>
            <a:rPr lang="es-MX" sz="1300" dirty="0" smtClean="0"/>
            <a:t>Establecer gastos fijos.</a:t>
          </a:r>
          <a:endParaRPr lang="es-ES" sz="1300" dirty="0"/>
        </a:p>
      </dgm:t>
    </dgm:pt>
    <dgm:pt modelId="{41EFF708-B66C-40A2-A9FA-FF9D32D00FE6}" type="parTrans" cxnId="{9A75E847-38BE-4206-B816-FE170F3D768A}">
      <dgm:prSet/>
      <dgm:spPr/>
      <dgm:t>
        <a:bodyPr/>
        <a:lstStyle/>
        <a:p>
          <a:endParaRPr lang="es-ES" sz="1300"/>
        </a:p>
      </dgm:t>
    </dgm:pt>
    <dgm:pt modelId="{9DD0E9BF-8885-4461-A53C-2CEF60F045A4}" type="sibTrans" cxnId="{9A75E847-38BE-4206-B816-FE170F3D768A}">
      <dgm:prSet/>
      <dgm:spPr/>
      <dgm:t>
        <a:bodyPr/>
        <a:lstStyle/>
        <a:p>
          <a:endParaRPr lang="es-ES" sz="1300"/>
        </a:p>
      </dgm:t>
    </dgm:pt>
    <dgm:pt modelId="{1035D3BC-E910-45E4-91A6-76EE80E0E058}">
      <dgm:prSet phldrT="[Texto]" custT="1"/>
      <dgm:spPr/>
      <dgm:t>
        <a:bodyPr/>
        <a:lstStyle/>
        <a:p>
          <a:r>
            <a:rPr lang="es-MX" sz="1300" dirty="0" smtClean="0"/>
            <a:t>Planear los montos estimados.</a:t>
          </a:r>
          <a:endParaRPr lang="es-ES" sz="1300" dirty="0"/>
        </a:p>
      </dgm:t>
    </dgm:pt>
    <dgm:pt modelId="{AD64A799-8D75-4E9D-9A1B-69EEC28A4C54}" type="parTrans" cxnId="{16B70135-83EB-4F92-BC9D-AE8EEF4C0977}">
      <dgm:prSet/>
      <dgm:spPr/>
      <dgm:t>
        <a:bodyPr/>
        <a:lstStyle/>
        <a:p>
          <a:endParaRPr lang="es-ES" sz="1300"/>
        </a:p>
      </dgm:t>
    </dgm:pt>
    <dgm:pt modelId="{62CDAD0B-BF59-423B-9688-6760E45B300E}" type="sibTrans" cxnId="{16B70135-83EB-4F92-BC9D-AE8EEF4C0977}">
      <dgm:prSet/>
      <dgm:spPr/>
      <dgm:t>
        <a:bodyPr/>
        <a:lstStyle/>
        <a:p>
          <a:endParaRPr lang="es-ES" sz="1300"/>
        </a:p>
      </dgm:t>
    </dgm:pt>
    <dgm:pt modelId="{510721CA-8064-4C44-A711-FF08AA97E65D}">
      <dgm:prSet phldrT="[Texto]" custT="1"/>
      <dgm:spPr/>
      <dgm:t>
        <a:bodyPr/>
        <a:lstStyle/>
        <a:p>
          <a:r>
            <a:rPr lang="es-MX" sz="1300" dirty="0" smtClean="0"/>
            <a:t>Identificar “Utilidad” o “Pérdida”, </a:t>
          </a:r>
          <a:endParaRPr lang="es-ES" sz="1300" dirty="0"/>
        </a:p>
      </dgm:t>
    </dgm:pt>
    <dgm:pt modelId="{8D7DE907-682E-479D-84F4-3C17130815AF}" type="parTrans" cxnId="{77C7C46B-F487-4AB6-877F-3226CFAF2CBD}">
      <dgm:prSet/>
      <dgm:spPr/>
      <dgm:t>
        <a:bodyPr/>
        <a:lstStyle/>
        <a:p>
          <a:endParaRPr lang="es-ES" sz="1300"/>
        </a:p>
      </dgm:t>
    </dgm:pt>
    <dgm:pt modelId="{23172AF1-AAC9-4FC9-878C-8BE2367C348F}" type="sibTrans" cxnId="{77C7C46B-F487-4AB6-877F-3226CFAF2CBD}">
      <dgm:prSet/>
      <dgm:spPr/>
      <dgm:t>
        <a:bodyPr/>
        <a:lstStyle/>
        <a:p>
          <a:endParaRPr lang="es-ES" sz="1300"/>
        </a:p>
      </dgm:t>
    </dgm:pt>
    <dgm:pt modelId="{B2E80E35-FC21-4345-9944-1BCFF753A892}">
      <dgm:prSet phldrT="[Texto]" custT="1"/>
      <dgm:spPr/>
      <dgm:t>
        <a:bodyPr/>
        <a:lstStyle/>
        <a:p>
          <a:r>
            <a:rPr lang="es-MX" sz="1300" dirty="0" smtClean="0"/>
            <a:t>Estimar ingresos.</a:t>
          </a:r>
          <a:endParaRPr lang="es-ES" sz="1300" dirty="0"/>
        </a:p>
      </dgm:t>
    </dgm:pt>
    <dgm:pt modelId="{5B78543C-955B-4B7F-8F6A-2D60B79FF5AB}" type="parTrans" cxnId="{D8C8B5FE-9D57-460A-A082-C312860864E0}">
      <dgm:prSet/>
      <dgm:spPr/>
      <dgm:t>
        <a:bodyPr/>
        <a:lstStyle/>
        <a:p>
          <a:endParaRPr lang="es-ES" sz="1300"/>
        </a:p>
      </dgm:t>
    </dgm:pt>
    <dgm:pt modelId="{C1AD15D8-8F73-42F3-BFD6-FD1C3FD418E6}" type="sibTrans" cxnId="{D8C8B5FE-9D57-460A-A082-C312860864E0}">
      <dgm:prSet/>
      <dgm:spPr/>
      <dgm:t>
        <a:bodyPr/>
        <a:lstStyle/>
        <a:p>
          <a:endParaRPr lang="es-ES" sz="1300"/>
        </a:p>
      </dgm:t>
    </dgm:pt>
    <dgm:pt modelId="{00FC52CE-F589-4818-A7AD-F77B32CFA2C9}">
      <dgm:prSet phldrT="[Texto]" custT="1"/>
      <dgm:spPr/>
      <dgm:t>
        <a:bodyPr/>
        <a:lstStyle/>
        <a:p>
          <a:r>
            <a:rPr lang="es-MX" sz="1300" dirty="0" smtClean="0"/>
            <a:t>Listar los conceptos de ingresos para cada mes.</a:t>
          </a:r>
          <a:endParaRPr lang="es-ES" sz="1300" dirty="0"/>
        </a:p>
      </dgm:t>
    </dgm:pt>
    <dgm:pt modelId="{CC51BE92-9F7A-424C-AF28-0F34C53BA3DC}" type="parTrans" cxnId="{7F3AA0B8-8568-4DB1-BD18-46A8AEC487DC}">
      <dgm:prSet/>
      <dgm:spPr/>
      <dgm:t>
        <a:bodyPr/>
        <a:lstStyle/>
        <a:p>
          <a:endParaRPr lang="es-ES" sz="1300"/>
        </a:p>
      </dgm:t>
    </dgm:pt>
    <dgm:pt modelId="{E837BC15-9CBC-4DCF-BD1F-D7C0B0010A19}" type="sibTrans" cxnId="{7F3AA0B8-8568-4DB1-BD18-46A8AEC487DC}">
      <dgm:prSet/>
      <dgm:spPr/>
      <dgm:t>
        <a:bodyPr/>
        <a:lstStyle/>
        <a:p>
          <a:endParaRPr lang="es-ES" sz="1300"/>
        </a:p>
      </dgm:t>
    </dgm:pt>
    <dgm:pt modelId="{C2D58B8F-26A5-4E43-917E-CF1CDEEA079E}">
      <dgm:prSet phldrT="[Texto]" custT="1"/>
      <dgm:spPr/>
      <dgm:t>
        <a:bodyPr/>
        <a:lstStyle/>
        <a:p>
          <a:r>
            <a:rPr lang="es-MX" sz="1300" dirty="0" smtClean="0"/>
            <a:t>Dejar por escrito la información que hay “detrás de las cifras”.</a:t>
          </a:r>
          <a:endParaRPr lang="es-ES" sz="1300" dirty="0"/>
        </a:p>
      </dgm:t>
    </dgm:pt>
    <dgm:pt modelId="{5AA440B0-A415-40A9-8DC4-082157F18C2B}" type="parTrans" cxnId="{B6EEDE63-72AA-4B74-8CFC-6BB5FCFE6A45}">
      <dgm:prSet/>
      <dgm:spPr/>
      <dgm:t>
        <a:bodyPr/>
        <a:lstStyle/>
        <a:p>
          <a:endParaRPr lang="es-ES" sz="1300"/>
        </a:p>
      </dgm:t>
    </dgm:pt>
    <dgm:pt modelId="{CF55A22A-2CD8-4124-9FD1-2706A68C55E6}" type="sibTrans" cxnId="{B6EEDE63-72AA-4B74-8CFC-6BB5FCFE6A45}">
      <dgm:prSet/>
      <dgm:spPr/>
      <dgm:t>
        <a:bodyPr/>
        <a:lstStyle/>
        <a:p>
          <a:endParaRPr lang="es-ES" sz="1300"/>
        </a:p>
      </dgm:t>
    </dgm:pt>
    <dgm:pt modelId="{B145F288-8C44-47F6-9CF2-75B893114EEA}">
      <dgm:prSet phldrT="[Texto]" custT="1"/>
      <dgm:spPr/>
      <dgm:t>
        <a:bodyPr/>
        <a:lstStyle/>
        <a:p>
          <a:r>
            <a:rPr lang="es-MX" sz="1200" dirty="0" smtClean="0"/>
            <a:t>Si es pertinente, incluir posibles fuentes de financiamiento, e incluir los plazos establecidos en la captación de recursos.</a:t>
          </a:r>
          <a:endParaRPr lang="es-ES" sz="1200" dirty="0"/>
        </a:p>
      </dgm:t>
    </dgm:pt>
    <dgm:pt modelId="{6F779607-12A2-4BCE-A2F6-437BB3BA1B6F}" type="parTrans" cxnId="{FD02D791-37E6-4B79-9F39-4FBE5DD96B94}">
      <dgm:prSet/>
      <dgm:spPr/>
      <dgm:t>
        <a:bodyPr/>
        <a:lstStyle/>
        <a:p>
          <a:endParaRPr lang="es-ES" sz="1300"/>
        </a:p>
      </dgm:t>
    </dgm:pt>
    <dgm:pt modelId="{1C05EF6D-95D1-4071-B54C-A78C5D78D2A1}" type="sibTrans" cxnId="{FD02D791-37E6-4B79-9F39-4FBE5DD96B94}">
      <dgm:prSet/>
      <dgm:spPr/>
      <dgm:t>
        <a:bodyPr/>
        <a:lstStyle/>
        <a:p>
          <a:endParaRPr lang="es-ES" sz="1300"/>
        </a:p>
      </dgm:t>
    </dgm:pt>
    <dgm:pt modelId="{CECF91E5-49AE-411D-868C-A444E94E43D0}">
      <dgm:prSet custT="1"/>
      <dgm:spPr/>
      <dgm:t>
        <a:bodyPr/>
        <a:lstStyle/>
        <a:p>
          <a:r>
            <a:rPr lang="es-MX" sz="1300" dirty="0" smtClean="0"/>
            <a:t>Preocuparse del equilibrio entre gastos e ingresos, </a:t>
          </a:r>
          <a:endParaRPr lang="es-ES" sz="1300" dirty="0" smtClean="0"/>
        </a:p>
      </dgm:t>
    </dgm:pt>
    <dgm:pt modelId="{B0B1A64D-7305-4383-A95D-820BE6A0AFC6}" type="parTrans" cxnId="{1DAEA8D9-1836-4DB0-A810-FF16F4FFF87B}">
      <dgm:prSet/>
      <dgm:spPr/>
      <dgm:t>
        <a:bodyPr/>
        <a:lstStyle/>
        <a:p>
          <a:endParaRPr lang="es-ES" sz="1300"/>
        </a:p>
      </dgm:t>
    </dgm:pt>
    <dgm:pt modelId="{E277BB2E-CB95-425D-851D-1F812D37BBEC}" type="sibTrans" cxnId="{1DAEA8D9-1836-4DB0-A810-FF16F4FFF87B}">
      <dgm:prSet/>
      <dgm:spPr/>
      <dgm:t>
        <a:bodyPr/>
        <a:lstStyle/>
        <a:p>
          <a:endParaRPr lang="es-ES" sz="1300"/>
        </a:p>
      </dgm:t>
    </dgm:pt>
    <dgm:pt modelId="{5F8B7DDF-A13F-479B-B4D4-E6EE785389DB}">
      <dgm:prSet phldrT="[Texto]" custT="1"/>
      <dgm:spPr/>
      <dgm:t>
        <a:bodyPr/>
        <a:lstStyle/>
        <a:p>
          <a:r>
            <a:rPr lang="es-MX" sz="1300" dirty="0" smtClean="0"/>
            <a:t>Establecer “gastos imprevistos”.</a:t>
          </a:r>
          <a:endParaRPr lang="es-ES" sz="1300" dirty="0"/>
        </a:p>
      </dgm:t>
    </dgm:pt>
    <dgm:pt modelId="{1C55321F-5F44-4965-953A-3970319D4B65}" type="sibTrans" cxnId="{1AE6B34A-A465-4569-93F7-E90CC1AED3CB}">
      <dgm:prSet/>
      <dgm:spPr/>
      <dgm:t>
        <a:bodyPr/>
        <a:lstStyle/>
        <a:p>
          <a:endParaRPr lang="es-ES" sz="1300"/>
        </a:p>
      </dgm:t>
    </dgm:pt>
    <dgm:pt modelId="{F85A12B2-8630-4428-BA98-F5233AF9DFC1}" type="parTrans" cxnId="{1AE6B34A-A465-4569-93F7-E90CC1AED3CB}">
      <dgm:prSet/>
      <dgm:spPr/>
      <dgm:t>
        <a:bodyPr/>
        <a:lstStyle/>
        <a:p>
          <a:endParaRPr lang="es-ES" sz="1300"/>
        </a:p>
      </dgm:t>
    </dgm:pt>
    <dgm:pt modelId="{F13D76D6-EF4D-4DA4-BD57-44CC55FD38A6}">
      <dgm:prSet phldrT="[Texto]" custT="1"/>
      <dgm:spPr/>
      <dgm:t>
        <a:bodyPr/>
        <a:lstStyle/>
        <a:p>
          <a:r>
            <a:rPr lang="es-MX" sz="1300" dirty="0" smtClean="0"/>
            <a:t>Diferencia entre ingresos y gastos.</a:t>
          </a:r>
          <a:endParaRPr lang="es-ES" sz="1300" dirty="0"/>
        </a:p>
      </dgm:t>
    </dgm:pt>
    <dgm:pt modelId="{81024562-6E1C-4C5A-B4C4-BCDAEC65F98F}" type="parTrans" cxnId="{EA7B2D1E-C876-406F-8AE0-9AFE60541D74}">
      <dgm:prSet/>
      <dgm:spPr/>
      <dgm:t>
        <a:bodyPr/>
        <a:lstStyle/>
        <a:p>
          <a:endParaRPr lang="es-ES" sz="1300"/>
        </a:p>
      </dgm:t>
    </dgm:pt>
    <dgm:pt modelId="{891F1A1A-28E8-4AC0-99C6-10D46FA14A34}" type="sibTrans" cxnId="{EA7B2D1E-C876-406F-8AE0-9AFE60541D74}">
      <dgm:prSet/>
      <dgm:spPr/>
      <dgm:t>
        <a:bodyPr/>
        <a:lstStyle/>
        <a:p>
          <a:endParaRPr lang="es-ES" sz="1300"/>
        </a:p>
      </dgm:t>
    </dgm:pt>
    <dgm:pt modelId="{61AD5D9F-12E2-4FC5-AD4B-19C5F8AA607A}">
      <dgm:prSet phldrT="[Texto]" custT="1"/>
      <dgm:spPr/>
      <dgm:t>
        <a:bodyPr/>
        <a:lstStyle/>
        <a:p>
          <a:r>
            <a:rPr lang="es-MX" sz="1300" dirty="0" smtClean="0"/>
            <a:t>Utilizar colores. Color azul (ingresos o recursos a favor); y el color rojo (gastos o déficits).</a:t>
          </a:r>
          <a:endParaRPr lang="es-ES" sz="1300" dirty="0"/>
        </a:p>
      </dgm:t>
    </dgm:pt>
    <dgm:pt modelId="{36861F14-2AA0-4047-A9F3-DD943A6619A5}" type="sibTrans" cxnId="{26106642-3C4E-4E8A-8592-B79939F30472}">
      <dgm:prSet/>
      <dgm:spPr/>
      <dgm:t>
        <a:bodyPr/>
        <a:lstStyle/>
        <a:p>
          <a:endParaRPr lang="es-ES" sz="1300"/>
        </a:p>
      </dgm:t>
    </dgm:pt>
    <dgm:pt modelId="{9B7B6478-0176-4D0F-BDF5-70F0EA1928C4}" type="parTrans" cxnId="{26106642-3C4E-4E8A-8592-B79939F30472}">
      <dgm:prSet/>
      <dgm:spPr/>
      <dgm:t>
        <a:bodyPr/>
        <a:lstStyle/>
        <a:p>
          <a:endParaRPr lang="es-ES" sz="1300"/>
        </a:p>
      </dgm:t>
    </dgm:pt>
    <dgm:pt modelId="{8F8DC1ED-D0D4-477C-AD36-DA287A1DA6C3}" type="pres">
      <dgm:prSet presAssocID="{8121804D-059A-4F2A-948D-F2ACBC065386}" presName="Name0" presStyleCnt="0">
        <dgm:presLayoutVars>
          <dgm:dir/>
          <dgm:resizeHandles/>
        </dgm:presLayoutVars>
      </dgm:prSet>
      <dgm:spPr/>
      <dgm:t>
        <a:bodyPr/>
        <a:lstStyle/>
        <a:p>
          <a:endParaRPr lang="es-MX"/>
        </a:p>
      </dgm:t>
    </dgm:pt>
    <dgm:pt modelId="{73A34DA7-D9B2-43BD-A6A0-75FC8442BC89}" type="pres">
      <dgm:prSet presAssocID="{B32C7674-31CC-4EAA-A0A8-D989755069A0}" presName="compNode" presStyleCnt="0"/>
      <dgm:spPr/>
    </dgm:pt>
    <dgm:pt modelId="{34B3DDC5-46E9-4DC4-BBB6-A6E70E8C21F8}" type="pres">
      <dgm:prSet presAssocID="{B32C7674-31CC-4EAA-A0A8-D989755069A0}" presName="dummyConnPt" presStyleCnt="0"/>
      <dgm:spPr/>
    </dgm:pt>
    <dgm:pt modelId="{08FC6318-3B53-4875-ACD8-D2DC4BDBAE27}" type="pres">
      <dgm:prSet presAssocID="{B32C7674-31CC-4EAA-A0A8-D989755069A0}" presName="node" presStyleLbl="node1" presStyleIdx="0" presStyleCnt="11">
        <dgm:presLayoutVars>
          <dgm:bulletEnabled val="1"/>
        </dgm:presLayoutVars>
      </dgm:prSet>
      <dgm:spPr/>
      <dgm:t>
        <a:bodyPr/>
        <a:lstStyle/>
        <a:p>
          <a:endParaRPr lang="es-ES"/>
        </a:p>
      </dgm:t>
    </dgm:pt>
    <dgm:pt modelId="{DAF156F2-9BA3-4BA8-975B-8983FD0970B0}" type="pres">
      <dgm:prSet presAssocID="{9DD0E9BF-8885-4461-A53C-2CEF60F045A4}" presName="sibTrans" presStyleLbl="bgSibTrans2D1" presStyleIdx="0" presStyleCnt="10"/>
      <dgm:spPr/>
      <dgm:t>
        <a:bodyPr/>
        <a:lstStyle/>
        <a:p>
          <a:endParaRPr lang="es-MX"/>
        </a:p>
      </dgm:t>
    </dgm:pt>
    <dgm:pt modelId="{908DC3B6-2257-437F-A841-CC10B6B375AB}" type="pres">
      <dgm:prSet presAssocID="{1035D3BC-E910-45E4-91A6-76EE80E0E058}" presName="compNode" presStyleCnt="0"/>
      <dgm:spPr/>
    </dgm:pt>
    <dgm:pt modelId="{96199884-78B4-44D5-82E6-3803B5CC6222}" type="pres">
      <dgm:prSet presAssocID="{1035D3BC-E910-45E4-91A6-76EE80E0E058}" presName="dummyConnPt" presStyleCnt="0"/>
      <dgm:spPr/>
    </dgm:pt>
    <dgm:pt modelId="{F98932B4-6BF3-4492-B70B-27A0D264A2F7}" type="pres">
      <dgm:prSet presAssocID="{1035D3BC-E910-45E4-91A6-76EE80E0E058}" presName="node" presStyleLbl="node1" presStyleIdx="1" presStyleCnt="11">
        <dgm:presLayoutVars>
          <dgm:bulletEnabled val="1"/>
        </dgm:presLayoutVars>
      </dgm:prSet>
      <dgm:spPr/>
      <dgm:t>
        <a:bodyPr/>
        <a:lstStyle/>
        <a:p>
          <a:endParaRPr lang="es-ES"/>
        </a:p>
      </dgm:t>
    </dgm:pt>
    <dgm:pt modelId="{9738E657-A375-4751-A07D-8917294EFB22}" type="pres">
      <dgm:prSet presAssocID="{62CDAD0B-BF59-423B-9688-6760E45B300E}" presName="sibTrans" presStyleLbl="bgSibTrans2D1" presStyleIdx="1" presStyleCnt="10"/>
      <dgm:spPr/>
      <dgm:t>
        <a:bodyPr/>
        <a:lstStyle/>
        <a:p>
          <a:endParaRPr lang="es-MX"/>
        </a:p>
      </dgm:t>
    </dgm:pt>
    <dgm:pt modelId="{836AEE28-6E16-4ECC-86BE-7E2149A6EF3B}" type="pres">
      <dgm:prSet presAssocID="{5F8B7DDF-A13F-479B-B4D4-E6EE785389DB}" presName="compNode" presStyleCnt="0"/>
      <dgm:spPr/>
    </dgm:pt>
    <dgm:pt modelId="{67AF1F5F-2196-4C65-91F6-AB6F472BB509}" type="pres">
      <dgm:prSet presAssocID="{5F8B7DDF-A13F-479B-B4D4-E6EE785389DB}" presName="dummyConnPt" presStyleCnt="0"/>
      <dgm:spPr/>
    </dgm:pt>
    <dgm:pt modelId="{8F4375C1-62EC-4C09-B498-CDE09AF80025}" type="pres">
      <dgm:prSet presAssocID="{5F8B7DDF-A13F-479B-B4D4-E6EE785389DB}" presName="node" presStyleLbl="node1" presStyleIdx="2" presStyleCnt="11">
        <dgm:presLayoutVars>
          <dgm:bulletEnabled val="1"/>
        </dgm:presLayoutVars>
      </dgm:prSet>
      <dgm:spPr/>
      <dgm:t>
        <a:bodyPr/>
        <a:lstStyle/>
        <a:p>
          <a:endParaRPr lang="es-ES"/>
        </a:p>
      </dgm:t>
    </dgm:pt>
    <dgm:pt modelId="{85932512-2653-45B2-8E3C-C957CF7ACC7C}" type="pres">
      <dgm:prSet presAssocID="{1C55321F-5F44-4965-953A-3970319D4B65}" presName="sibTrans" presStyleLbl="bgSibTrans2D1" presStyleIdx="2" presStyleCnt="10"/>
      <dgm:spPr/>
      <dgm:t>
        <a:bodyPr/>
        <a:lstStyle/>
        <a:p>
          <a:endParaRPr lang="es-MX"/>
        </a:p>
      </dgm:t>
    </dgm:pt>
    <dgm:pt modelId="{1688E1BC-C138-40F2-A3F7-E616462661F4}" type="pres">
      <dgm:prSet presAssocID="{510721CA-8064-4C44-A711-FF08AA97E65D}" presName="compNode" presStyleCnt="0"/>
      <dgm:spPr/>
    </dgm:pt>
    <dgm:pt modelId="{364F9365-E412-444E-9087-8979EE76FDCB}" type="pres">
      <dgm:prSet presAssocID="{510721CA-8064-4C44-A711-FF08AA97E65D}" presName="dummyConnPt" presStyleCnt="0"/>
      <dgm:spPr/>
    </dgm:pt>
    <dgm:pt modelId="{4120EDFA-AF93-4102-838E-001D6AB51100}" type="pres">
      <dgm:prSet presAssocID="{510721CA-8064-4C44-A711-FF08AA97E65D}" presName="node" presStyleLbl="node1" presStyleIdx="3" presStyleCnt="11">
        <dgm:presLayoutVars>
          <dgm:bulletEnabled val="1"/>
        </dgm:presLayoutVars>
      </dgm:prSet>
      <dgm:spPr/>
      <dgm:t>
        <a:bodyPr/>
        <a:lstStyle/>
        <a:p>
          <a:endParaRPr lang="es-ES"/>
        </a:p>
      </dgm:t>
    </dgm:pt>
    <dgm:pt modelId="{EA3ADD19-2706-4311-A339-B99E33C547D6}" type="pres">
      <dgm:prSet presAssocID="{23172AF1-AAC9-4FC9-878C-8BE2367C348F}" presName="sibTrans" presStyleLbl="bgSibTrans2D1" presStyleIdx="3" presStyleCnt="10"/>
      <dgm:spPr/>
      <dgm:t>
        <a:bodyPr/>
        <a:lstStyle/>
        <a:p>
          <a:endParaRPr lang="es-MX"/>
        </a:p>
      </dgm:t>
    </dgm:pt>
    <dgm:pt modelId="{D545645C-3AB5-43FE-B96D-DB5263914B31}" type="pres">
      <dgm:prSet presAssocID="{F13D76D6-EF4D-4DA4-BD57-44CC55FD38A6}" presName="compNode" presStyleCnt="0"/>
      <dgm:spPr/>
    </dgm:pt>
    <dgm:pt modelId="{DE552254-BC0B-48FB-8C0A-A7537DA5BB5C}" type="pres">
      <dgm:prSet presAssocID="{F13D76D6-EF4D-4DA4-BD57-44CC55FD38A6}" presName="dummyConnPt" presStyleCnt="0"/>
      <dgm:spPr/>
    </dgm:pt>
    <dgm:pt modelId="{F79CD2B8-290F-46AA-A785-981F165631D4}" type="pres">
      <dgm:prSet presAssocID="{F13D76D6-EF4D-4DA4-BD57-44CC55FD38A6}" presName="node" presStyleLbl="node1" presStyleIdx="4" presStyleCnt="11">
        <dgm:presLayoutVars>
          <dgm:bulletEnabled val="1"/>
        </dgm:presLayoutVars>
      </dgm:prSet>
      <dgm:spPr/>
      <dgm:t>
        <a:bodyPr/>
        <a:lstStyle/>
        <a:p>
          <a:endParaRPr lang="es-ES"/>
        </a:p>
      </dgm:t>
    </dgm:pt>
    <dgm:pt modelId="{A2F9BC31-CD3A-4850-926A-BE030581A663}" type="pres">
      <dgm:prSet presAssocID="{891F1A1A-28E8-4AC0-99C6-10D46FA14A34}" presName="sibTrans" presStyleLbl="bgSibTrans2D1" presStyleIdx="4" presStyleCnt="10"/>
      <dgm:spPr/>
      <dgm:t>
        <a:bodyPr/>
        <a:lstStyle/>
        <a:p>
          <a:endParaRPr lang="es-MX"/>
        </a:p>
      </dgm:t>
    </dgm:pt>
    <dgm:pt modelId="{B4F8B2C2-14AE-46A0-A068-C259F06E2CCB}" type="pres">
      <dgm:prSet presAssocID="{B2E80E35-FC21-4345-9944-1BCFF753A892}" presName="compNode" presStyleCnt="0"/>
      <dgm:spPr/>
    </dgm:pt>
    <dgm:pt modelId="{D044F873-2561-4FAD-8B6A-852E41E9E1A9}" type="pres">
      <dgm:prSet presAssocID="{B2E80E35-FC21-4345-9944-1BCFF753A892}" presName="dummyConnPt" presStyleCnt="0"/>
      <dgm:spPr/>
    </dgm:pt>
    <dgm:pt modelId="{4B69991B-3109-4F75-B92A-8E3C23E349F6}" type="pres">
      <dgm:prSet presAssocID="{B2E80E35-FC21-4345-9944-1BCFF753A892}" presName="node" presStyleLbl="node1" presStyleIdx="5" presStyleCnt="11">
        <dgm:presLayoutVars>
          <dgm:bulletEnabled val="1"/>
        </dgm:presLayoutVars>
      </dgm:prSet>
      <dgm:spPr/>
      <dgm:t>
        <a:bodyPr/>
        <a:lstStyle/>
        <a:p>
          <a:endParaRPr lang="es-ES"/>
        </a:p>
      </dgm:t>
    </dgm:pt>
    <dgm:pt modelId="{9AA85CA0-E327-496C-B332-DF1B786BCAC9}" type="pres">
      <dgm:prSet presAssocID="{C1AD15D8-8F73-42F3-BFD6-FD1C3FD418E6}" presName="sibTrans" presStyleLbl="bgSibTrans2D1" presStyleIdx="5" presStyleCnt="10"/>
      <dgm:spPr/>
      <dgm:t>
        <a:bodyPr/>
        <a:lstStyle/>
        <a:p>
          <a:endParaRPr lang="es-MX"/>
        </a:p>
      </dgm:t>
    </dgm:pt>
    <dgm:pt modelId="{C20B71CD-D9AF-4291-A62D-34F0A386429E}" type="pres">
      <dgm:prSet presAssocID="{00FC52CE-F589-4818-A7AD-F77B32CFA2C9}" presName="compNode" presStyleCnt="0"/>
      <dgm:spPr/>
    </dgm:pt>
    <dgm:pt modelId="{8CF06B0F-880E-4D93-8B09-37335D53D3C9}" type="pres">
      <dgm:prSet presAssocID="{00FC52CE-F589-4818-A7AD-F77B32CFA2C9}" presName="dummyConnPt" presStyleCnt="0"/>
      <dgm:spPr/>
    </dgm:pt>
    <dgm:pt modelId="{86ED469C-0C61-497A-BC35-8BBD271AF423}" type="pres">
      <dgm:prSet presAssocID="{00FC52CE-F589-4818-A7AD-F77B32CFA2C9}" presName="node" presStyleLbl="node1" presStyleIdx="6" presStyleCnt="11">
        <dgm:presLayoutVars>
          <dgm:bulletEnabled val="1"/>
        </dgm:presLayoutVars>
      </dgm:prSet>
      <dgm:spPr/>
      <dgm:t>
        <a:bodyPr/>
        <a:lstStyle/>
        <a:p>
          <a:endParaRPr lang="es-MX"/>
        </a:p>
      </dgm:t>
    </dgm:pt>
    <dgm:pt modelId="{07EF4523-E946-4DEB-AF72-18C55C12C4C3}" type="pres">
      <dgm:prSet presAssocID="{E837BC15-9CBC-4DCF-BD1F-D7C0B0010A19}" presName="sibTrans" presStyleLbl="bgSibTrans2D1" presStyleIdx="6" presStyleCnt="10"/>
      <dgm:spPr/>
      <dgm:t>
        <a:bodyPr/>
        <a:lstStyle/>
        <a:p>
          <a:endParaRPr lang="es-MX"/>
        </a:p>
      </dgm:t>
    </dgm:pt>
    <dgm:pt modelId="{485A4AC9-D959-4BDD-BAE4-BC7C527291B7}" type="pres">
      <dgm:prSet presAssocID="{C2D58B8F-26A5-4E43-917E-CF1CDEEA079E}" presName="compNode" presStyleCnt="0"/>
      <dgm:spPr/>
    </dgm:pt>
    <dgm:pt modelId="{40C1A585-5E6F-4C24-90F4-E2A054B7DEA9}" type="pres">
      <dgm:prSet presAssocID="{C2D58B8F-26A5-4E43-917E-CF1CDEEA079E}" presName="dummyConnPt" presStyleCnt="0"/>
      <dgm:spPr/>
    </dgm:pt>
    <dgm:pt modelId="{3D42BFFD-B533-48FE-8797-01E176473FF3}" type="pres">
      <dgm:prSet presAssocID="{C2D58B8F-26A5-4E43-917E-CF1CDEEA079E}" presName="node" presStyleLbl="node1" presStyleIdx="7" presStyleCnt="11">
        <dgm:presLayoutVars>
          <dgm:bulletEnabled val="1"/>
        </dgm:presLayoutVars>
      </dgm:prSet>
      <dgm:spPr/>
      <dgm:t>
        <a:bodyPr/>
        <a:lstStyle/>
        <a:p>
          <a:endParaRPr lang="es-ES"/>
        </a:p>
      </dgm:t>
    </dgm:pt>
    <dgm:pt modelId="{A0E942B6-F2C6-4CAF-A09C-98EFF0E18741}" type="pres">
      <dgm:prSet presAssocID="{CF55A22A-2CD8-4124-9FD1-2706A68C55E6}" presName="sibTrans" presStyleLbl="bgSibTrans2D1" presStyleIdx="7" presStyleCnt="10"/>
      <dgm:spPr/>
      <dgm:t>
        <a:bodyPr/>
        <a:lstStyle/>
        <a:p>
          <a:endParaRPr lang="es-MX"/>
        </a:p>
      </dgm:t>
    </dgm:pt>
    <dgm:pt modelId="{AEE698A8-EE16-4B88-88E6-F8EB6E43E186}" type="pres">
      <dgm:prSet presAssocID="{61AD5D9F-12E2-4FC5-AD4B-19C5F8AA607A}" presName="compNode" presStyleCnt="0"/>
      <dgm:spPr/>
    </dgm:pt>
    <dgm:pt modelId="{43D36432-D6B0-47B6-8AAA-610F22286388}" type="pres">
      <dgm:prSet presAssocID="{61AD5D9F-12E2-4FC5-AD4B-19C5F8AA607A}" presName="dummyConnPt" presStyleCnt="0"/>
      <dgm:spPr/>
    </dgm:pt>
    <dgm:pt modelId="{69FC5E1A-B67C-4F2F-A9A3-49CF3D76E4B5}" type="pres">
      <dgm:prSet presAssocID="{61AD5D9F-12E2-4FC5-AD4B-19C5F8AA607A}" presName="node" presStyleLbl="node1" presStyleIdx="8" presStyleCnt="11">
        <dgm:presLayoutVars>
          <dgm:bulletEnabled val="1"/>
        </dgm:presLayoutVars>
      </dgm:prSet>
      <dgm:spPr/>
      <dgm:t>
        <a:bodyPr/>
        <a:lstStyle/>
        <a:p>
          <a:endParaRPr lang="es-ES"/>
        </a:p>
      </dgm:t>
    </dgm:pt>
    <dgm:pt modelId="{0140F4A8-CFB3-43F1-90B3-26BDC6E92BA4}" type="pres">
      <dgm:prSet presAssocID="{36861F14-2AA0-4047-A9F3-DD943A6619A5}" presName="sibTrans" presStyleLbl="bgSibTrans2D1" presStyleIdx="8" presStyleCnt="10"/>
      <dgm:spPr/>
      <dgm:t>
        <a:bodyPr/>
        <a:lstStyle/>
        <a:p>
          <a:endParaRPr lang="es-MX"/>
        </a:p>
      </dgm:t>
    </dgm:pt>
    <dgm:pt modelId="{BC79BCB4-8A28-412B-8945-EBEB263684AE}" type="pres">
      <dgm:prSet presAssocID="{B145F288-8C44-47F6-9CF2-75B893114EEA}" presName="compNode" presStyleCnt="0"/>
      <dgm:spPr/>
    </dgm:pt>
    <dgm:pt modelId="{F3F0DA9E-FDDE-43F9-B679-64988A22360F}" type="pres">
      <dgm:prSet presAssocID="{B145F288-8C44-47F6-9CF2-75B893114EEA}" presName="dummyConnPt" presStyleCnt="0"/>
      <dgm:spPr/>
    </dgm:pt>
    <dgm:pt modelId="{08D95C46-AFF5-43E2-B70B-BE7E19489E34}" type="pres">
      <dgm:prSet presAssocID="{B145F288-8C44-47F6-9CF2-75B893114EEA}" presName="node" presStyleLbl="node1" presStyleIdx="9" presStyleCnt="11">
        <dgm:presLayoutVars>
          <dgm:bulletEnabled val="1"/>
        </dgm:presLayoutVars>
      </dgm:prSet>
      <dgm:spPr/>
      <dgm:t>
        <a:bodyPr/>
        <a:lstStyle/>
        <a:p>
          <a:endParaRPr lang="es-ES"/>
        </a:p>
      </dgm:t>
    </dgm:pt>
    <dgm:pt modelId="{C8D41AC7-0D37-4070-8BD8-5DBA3511E406}" type="pres">
      <dgm:prSet presAssocID="{1C05EF6D-95D1-4071-B54C-A78C5D78D2A1}" presName="sibTrans" presStyleLbl="bgSibTrans2D1" presStyleIdx="9" presStyleCnt="10"/>
      <dgm:spPr/>
      <dgm:t>
        <a:bodyPr/>
        <a:lstStyle/>
        <a:p>
          <a:endParaRPr lang="es-MX"/>
        </a:p>
      </dgm:t>
    </dgm:pt>
    <dgm:pt modelId="{DC8034E2-93FB-48B5-B43B-34DD23094E26}" type="pres">
      <dgm:prSet presAssocID="{CECF91E5-49AE-411D-868C-A444E94E43D0}" presName="compNode" presStyleCnt="0"/>
      <dgm:spPr/>
    </dgm:pt>
    <dgm:pt modelId="{4CD73528-2A2B-4498-88BD-EB24B8DA5D96}" type="pres">
      <dgm:prSet presAssocID="{CECF91E5-49AE-411D-868C-A444E94E43D0}" presName="dummyConnPt" presStyleCnt="0"/>
      <dgm:spPr/>
    </dgm:pt>
    <dgm:pt modelId="{18F10953-2A5D-42BF-BC53-8C03704AFE8F}" type="pres">
      <dgm:prSet presAssocID="{CECF91E5-49AE-411D-868C-A444E94E43D0}" presName="node" presStyleLbl="node1" presStyleIdx="10" presStyleCnt="11">
        <dgm:presLayoutVars>
          <dgm:bulletEnabled val="1"/>
        </dgm:presLayoutVars>
      </dgm:prSet>
      <dgm:spPr/>
      <dgm:t>
        <a:bodyPr/>
        <a:lstStyle/>
        <a:p>
          <a:endParaRPr lang="es-ES"/>
        </a:p>
      </dgm:t>
    </dgm:pt>
  </dgm:ptLst>
  <dgm:cxnLst>
    <dgm:cxn modelId="{3F9609B4-E0CD-4323-BC11-1AD341E0E7F1}" type="presOf" srcId="{8121804D-059A-4F2A-948D-F2ACBC065386}" destId="{8F8DC1ED-D0D4-477C-AD36-DA287A1DA6C3}" srcOrd="0" destOrd="0" presId="urn:microsoft.com/office/officeart/2005/8/layout/bProcess4"/>
    <dgm:cxn modelId="{26106642-3C4E-4E8A-8592-B79939F30472}" srcId="{8121804D-059A-4F2A-948D-F2ACBC065386}" destId="{61AD5D9F-12E2-4FC5-AD4B-19C5F8AA607A}" srcOrd="8" destOrd="0" parTransId="{9B7B6478-0176-4D0F-BDF5-70F0EA1928C4}" sibTransId="{36861F14-2AA0-4047-A9F3-DD943A6619A5}"/>
    <dgm:cxn modelId="{317F5D49-CC94-48C6-97AA-967DF354D715}" type="presOf" srcId="{CECF91E5-49AE-411D-868C-A444E94E43D0}" destId="{18F10953-2A5D-42BF-BC53-8C03704AFE8F}" srcOrd="0" destOrd="0" presId="urn:microsoft.com/office/officeart/2005/8/layout/bProcess4"/>
    <dgm:cxn modelId="{E2D8DED8-7E3D-4076-B672-D272DAF5E886}" type="presOf" srcId="{9DD0E9BF-8885-4461-A53C-2CEF60F045A4}" destId="{DAF156F2-9BA3-4BA8-975B-8983FD0970B0}" srcOrd="0" destOrd="0" presId="urn:microsoft.com/office/officeart/2005/8/layout/bProcess4"/>
    <dgm:cxn modelId="{E7A9B777-E508-41B5-A1A6-BA1E5D2ACF15}" type="presOf" srcId="{1035D3BC-E910-45E4-91A6-76EE80E0E058}" destId="{F98932B4-6BF3-4492-B70B-27A0D264A2F7}" srcOrd="0" destOrd="0" presId="urn:microsoft.com/office/officeart/2005/8/layout/bProcess4"/>
    <dgm:cxn modelId="{8E07F3CA-088D-4E87-891C-832B395A5E32}" type="presOf" srcId="{891F1A1A-28E8-4AC0-99C6-10D46FA14A34}" destId="{A2F9BC31-CD3A-4850-926A-BE030581A663}" srcOrd="0" destOrd="0" presId="urn:microsoft.com/office/officeart/2005/8/layout/bProcess4"/>
    <dgm:cxn modelId="{A4A6638C-D82A-4523-9B30-2816C027F051}" type="presOf" srcId="{61AD5D9F-12E2-4FC5-AD4B-19C5F8AA607A}" destId="{69FC5E1A-B67C-4F2F-A9A3-49CF3D76E4B5}" srcOrd="0" destOrd="0" presId="urn:microsoft.com/office/officeart/2005/8/layout/bProcess4"/>
    <dgm:cxn modelId="{2E73DE92-B13E-4C8A-A9E5-88B0B82790A6}" type="presOf" srcId="{5F8B7DDF-A13F-479B-B4D4-E6EE785389DB}" destId="{8F4375C1-62EC-4C09-B498-CDE09AF80025}" srcOrd="0" destOrd="0" presId="urn:microsoft.com/office/officeart/2005/8/layout/bProcess4"/>
    <dgm:cxn modelId="{ABC8A071-D7ED-4F85-8804-4A8E7EC84BA3}" type="presOf" srcId="{B2E80E35-FC21-4345-9944-1BCFF753A892}" destId="{4B69991B-3109-4F75-B92A-8E3C23E349F6}" srcOrd="0" destOrd="0" presId="urn:microsoft.com/office/officeart/2005/8/layout/bProcess4"/>
    <dgm:cxn modelId="{591F8CBD-ABF9-4733-8C23-276671F62817}" type="presOf" srcId="{B145F288-8C44-47F6-9CF2-75B893114EEA}" destId="{08D95C46-AFF5-43E2-B70B-BE7E19489E34}" srcOrd="0" destOrd="0" presId="urn:microsoft.com/office/officeart/2005/8/layout/bProcess4"/>
    <dgm:cxn modelId="{1AE6B34A-A465-4569-93F7-E90CC1AED3CB}" srcId="{8121804D-059A-4F2A-948D-F2ACBC065386}" destId="{5F8B7DDF-A13F-479B-B4D4-E6EE785389DB}" srcOrd="2" destOrd="0" parTransId="{F85A12B2-8630-4428-BA98-F5233AF9DFC1}" sibTransId="{1C55321F-5F44-4965-953A-3970319D4B65}"/>
    <dgm:cxn modelId="{D8C8B5FE-9D57-460A-A082-C312860864E0}" srcId="{8121804D-059A-4F2A-948D-F2ACBC065386}" destId="{B2E80E35-FC21-4345-9944-1BCFF753A892}" srcOrd="5" destOrd="0" parTransId="{5B78543C-955B-4B7F-8F6A-2D60B79FF5AB}" sibTransId="{C1AD15D8-8F73-42F3-BFD6-FD1C3FD418E6}"/>
    <dgm:cxn modelId="{85B032AB-4D69-4EAC-A267-F3020ABC89C5}" type="presOf" srcId="{F13D76D6-EF4D-4DA4-BD57-44CC55FD38A6}" destId="{F79CD2B8-290F-46AA-A785-981F165631D4}" srcOrd="0" destOrd="0" presId="urn:microsoft.com/office/officeart/2005/8/layout/bProcess4"/>
    <dgm:cxn modelId="{1DAEA8D9-1836-4DB0-A810-FF16F4FFF87B}" srcId="{8121804D-059A-4F2A-948D-F2ACBC065386}" destId="{CECF91E5-49AE-411D-868C-A444E94E43D0}" srcOrd="10" destOrd="0" parTransId="{B0B1A64D-7305-4383-A95D-820BE6A0AFC6}" sibTransId="{E277BB2E-CB95-425D-851D-1F812D37BBEC}"/>
    <dgm:cxn modelId="{37E3221A-5353-4B16-B715-09532DD149F1}" type="presOf" srcId="{C2D58B8F-26A5-4E43-917E-CF1CDEEA079E}" destId="{3D42BFFD-B533-48FE-8797-01E176473FF3}" srcOrd="0" destOrd="0" presId="urn:microsoft.com/office/officeart/2005/8/layout/bProcess4"/>
    <dgm:cxn modelId="{B6EEDE63-72AA-4B74-8CFC-6BB5FCFE6A45}" srcId="{8121804D-059A-4F2A-948D-F2ACBC065386}" destId="{C2D58B8F-26A5-4E43-917E-CF1CDEEA079E}" srcOrd="7" destOrd="0" parTransId="{5AA440B0-A415-40A9-8DC4-082157F18C2B}" sibTransId="{CF55A22A-2CD8-4124-9FD1-2706A68C55E6}"/>
    <dgm:cxn modelId="{77C7C46B-F487-4AB6-877F-3226CFAF2CBD}" srcId="{8121804D-059A-4F2A-948D-F2ACBC065386}" destId="{510721CA-8064-4C44-A711-FF08AA97E65D}" srcOrd="3" destOrd="0" parTransId="{8D7DE907-682E-479D-84F4-3C17130815AF}" sibTransId="{23172AF1-AAC9-4FC9-878C-8BE2367C348F}"/>
    <dgm:cxn modelId="{2E9B5B46-FF8F-4657-83F3-2E43296A913A}" type="presOf" srcId="{CF55A22A-2CD8-4124-9FD1-2706A68C55E6}" destId="{A0E942B6-F2C6-4CAF-A09C-98EFF0E18741}" srcOrd="0" destOrd="0" presId="urn:microsoft.com/office/officeart/2005/8/layout/bProcess4"/>
    <dgm:cxn modelId="{A03B1990-D824-4BD7-B934-C102A2A74247}" type="presOf" srcId="{23172AF1-AAC9-4FC9-878C-8BE2367C348F}" destId="{EA3ADD19-2706-4311-A339-B99E33C547D6}" srcOrd="0" destOrd="0" presId="urn:microsoft.com/office/officeart/2005/8/layout/bProcess4"/>
    <dgm:cxn modelId="{FD02D791-37E6-4B79-9F39-4FBE5DD96B94}" srcId="{8121804D-059A-4F2A-948D-F2ACBC065386}" destId="{B145F288-8C44-47F6-9CF2-75B893114EEA}" srcOrd="9" destOrd="0" parTransId="{6F779607-12A2-4BCE-A2F6-437BB3BA1B6F}" sibTransId="{1C05EF6D-95D1-4071-B54C-A78C5D78D2A1}"/>
    <dgm:cxn modelId="{6A14EAAC-240D-49C8-B00B-EAF44364B82C}" type="presOf" srcId="{62CDAD0B-BF59-423B-9688-6760E45B300E}" destId="{9738E657-A375-4751-A07D-8917294EFB22}" srcOrd="0" destOrd="0" presId="urn:microsoft.com/office/officeart/2005/8/layout/bProcess4"/>
    <dgm:cxn modelId="{16B70135-83EB-4F92-BC9D-AE8EEF4C0977}" srcId="{8121804D-059A-4F2A-948D-F2ACBC065386}" destId="{1035D3BC-E910-45E4-91A6-76EE80E0E058}" srcOrd="1" destOrd="0" parTransId="{AD64A799-8D75-4E9D-9A1B-69EEC28A4C54}" sibTransId="{62CDAD0B-BF59-423B-9688-6760E45B300E}"/>
    <dgm:cxn modelId="{D36744FD-FF0B-4DA7-9723-931BEE097635}" type="presOf" srcId="{00FC52CE-F589-4818-A7AD-F77B32CFA2C9}" destId="{86ED469C-0C61-497A-BC35-8BBD271AF423}" srcOrd="0" destOrd="0" presId="urn:microsoft.com/office/officeart/2005/8/layout/bProcess4"/>
    <dgm:cxn modelId="{93D5D15E-DAAA-4D68-B033-6F1FF5FB317B}" type="presOf" srcId="{1C55321F-5F44-4965-953A-3970319D4B65}" destId="{85932512-2653-45B2-8E3C-C957CF7ACC7C}" srcOrd="0" destOrd="0" presId="urn:microsoft.com/office/officeart/2005/8/layout/bProcess4"/>
    <dgm:cxn modelId="{E2DA8E87-546C-4A0F-B9B0-76B9339D4230}" type="presOf" srcId="{C1AD15D8-8F73-42F3-BFD6-FD1C3FD418E6}" destId="{9AA85CA0-E327-496C-B332-DF1B786BCAC9}" srcOrd="0" destOrd="0" presId="urn:microsoft.com/office/officeart/2005/8/layout/bProcess4"/>
    <dgm:cxn modelId="{07862166-3E27-4F63-80B4-8E034A801FD9}" type="presOf" srcId="{B32C7674-31CC-4EAA-A0A8-D989755069A0}" destId="{08FC6318-3B53-4875-ACD8-D2DC4BDBAE27}" srcOrd="0" destOrd="0" presId="urn:microsoft.com/office/officeart/2005/8/layout/bProcess4"/>
    <dgm:cxn modelId="{9A75E847-38BE-4206-B816-FE170F3D768A}" srcId="{8121804D-059A-4F2A-948D-F2ACBC065386}" destId="{B32C7674-31CC-4EAA-A0A8-D989755069A0}" srcOrd="0" destOrd="0" parTransId="{41EFF708-B66C-40A2-A9FA-FF9D32D00FE6}" sibTransId="{9DD0E9BF-8885-4461-A53C-2CEF60F045A4}"/>
    <dgm:cxn modelId="{2D99BE9E-7FDA-4D0C-81E0-C91AF4DBC252}" type="presOf" srcId="{E837BC15-9CBC-4DCF-BD1F-D7C0B0010A19}" destId="{07EF4523-E946-4DEB-AF72-18C55C12C4C3}" srcOrd="0" destOrd="0" presId="urn:microsoft.com/office/officeart/2005/8/layout/bProcess4"/>
    <dgm:cxn modelId="{A8F6E091-7AEA-471C-80E6-033DA4EE692F}" type="presOf" srcId="{1C05EF6D-95D1-4071-B54C-A78C5D78D2A1}" destId="{C8D41AC7-0D37-4070-8BD8-5DBA3511E406}" srcOrd="0" destOrd="0" presId="urn:microsoft.com/office/officeart/2005/8/layout/bProcess4"/>
    <dgm:cxn modelId="{7F3AA0B8-8568-4DB1-BD18-46A8AEC487DC}" srcId="{8121804D-059A-4F2A-948D-F2ACBC065386}" destId="{00FC52CE-F589-4818-A7AD-F77B32CFA2C9}" srcOrd="6" destOrd="0" parTransId="{CC51BE92-9F7A-424C-AF28-0F34C53BA3DC}" sibTransId="{E837BC15-9CBC-4DCF-BD1F-D7C0B0010A19}"/>
    <dgm:cxn modelId="{EA7B2D1E-C876-406F-8AE0-9AFE60541D74}" srcId="{8121804D-059A-4F2A-948D-F2ACBC065386}" destId="{F13D76D6-EF4D-4DA4-BD57-44CC55FD38A6}" srcOrd="4" destOrd="0" parTransId="{81024562-6E1C-4C5A-B4C4-BCDAEC65F98F}" sibTransId="{891F1A1A-28E8-4AC0-99C6-10D46FA14A34}"/>
    <dgm:cxn modelId="{E17926B9-23A7-43A9-B138-AA5B7BBF011A}" type="presOf" srcId="{510721CA-8064-4C44-A711-FF08AA97E65D}" destId="{4120EDFA-AF93-4102-838E-001D6AB51100}" srcOrd="0" destOrd="0" presId="urn:microsoft.com/office/officeart/2005/8/layout/bProcess4"/>
    <dgm:cxn modelId="{13FA00B3-A51B-4F2B-B8BB-987A24800276}" type="presOf" srcId="{36861F14-2AA0-4047-A9F3-DD943A6619A5}" destId="{0140F4A8-CFB3-43F1-90B3-26BDC6E92BA4}" srcOrd="0" destOrd="0" presId="urn:microsoft.com/office/officeart/2005/8/layout/bProcess4"/>
    <dgm:cxn modelId="{B15CEF04-97DF-4AA9-9B43-D20ADE3C3401}" type="presParOf" srcId="{8F8DC1ED-D0D4-477C-AD36-DA287A1DA6C3}" destId="{73A34DA7-D9B2-43BD-A6A0-75FC8442BC89}" srcOrd="0" destOrd="0" presId="urn:microsoft.com/office/officeart/2005/8/layout/bProcess4"/>
    <dgm:cxn modelId="{09CFA14B-7D2C-4A50-8B4A-23F0357C3D1C}" type="presParOf" srcId="{73A34DA7-D9B2-43BD-A6A0-75FC8442BC89}" destId="{34B3DDC5-46E9-4DC4-BBB6-A6E70E8C21F8}" srcOrd="0" destOrd="0" presId="urn:microsoft.com/office/officeart/2005/8/layout/bProcess4"/>
    <dgm:cxn modelId="{B2EFED93-67AA-481B-AFFE-6821ED1022C0}" type="presParOf" srcId="{73A34DA7-D9B2-43BD-A6A0-75FC8442BC89}" destId="{08FC6318-3B53-4875-ACD8-D2DC4BDBAE27}" srcOrd="1" destOrd="0" presId="urn:microsoft.com/office/officeart/2005/8/layout/bProcess4"/>
    <dgm:cxn modelId="{9C9F0862-82AE-491B-9DA5-1BA783961B4F}" type="presParOf" srcId="{8F8DC1ED-D0D4-477C-AD36-DA287A1DA6C3}" destId="{DAF156F2-9BA3-4BA8-975B-8983FD0970B0}" srcOrd="1" destOrd="0" presId="urn:microsoft.com/office/officeart/2005/8/layout/bProcess4"/>
    <dgm:cxn modelId="{BA9AF5CE-FCEE-4D75-9AF4-B457D93347C4}" type="presParOf" srcId="{8F8DC1ED-D0D4-477C-AD36-DA287A1DA6C3}" destId="{908DC3B6-2257-437F-A841-CC10B6B375AB}" srcOrd="2" destOrd="0" presId="urn:microsoft.com/office/officeart/2005/8/layout/bProcess4"/>
    <dgm:cxn modelId="{35CB76FF-60F6-4CC3-BF4C-AB560D435D7A}" type="presParOf" srcId="{908DC3B6-2257-437F-A841-CC10B6B375AB}" destId="{96199884-78B4-44D5-82E6-3803B5CC6222}" srcOrd="0" destOrd="0" presId="urn:microsoft.com/office/officeart/2005/8/layout/bProcess4"/>
    <dgm:cxn modelId="{613EFE31-96A8-4812-BFFF-38894DA1132C}" type="presParOf" srcId="{908DC3B6-2257-437F-A841-CC10B6B375AB}" destId="{F98932B4-6BF3-4492-B70B-27A0D264A2F7}" srcOrd="1" destOrd="0" presId="urn:microsoft.com/office/officeart/2005/8/layout/bProcess4"/>
    <dgm:cxn modelId="{DDB454F1-D35F-47D3-84C7-4562E8E75208}" type="presParOf" srcId="{8F8DC1ED-D0D4-477C-AD36-DA287A1DA6C3}" destId="{9738E657-A375-4751-A07D-8917294EFB22}" srcOrd="3" destOrd="0" presId="urn:microsoft.com/office/officeart/2005/8/layout/bProcess4"/>
    <dgm:cxn modelId="{C2E4D9BD-4AA6-4161-BC94-EBE313E2CE0A}" type="presParOf" srcId="{8F8DC1ED-D0D4-477C-AD36-DA287A1DA6C3}" destId="{836AEE28-6E16-4ECC-86BE-7E2149A6EF3B}" srcOrd="4" destOrd="0" presId="urn:microsoft.com/office/officeart/2005/8/layout/bProcess4"/>
    <dgm:cxn modelId="{29A75095-4CC0-4FE8-88B4-F9197F3D69DD}" type="presParOf" srcId="{836AEE28-6E16-4ECC-86BE-7E2149A6EF3B}" destId="{67AF1F5F-2196-4C65-91F6-AB6F472BB509}" srcOrd="0" destOrd="0" presId="urn:microsoft.com/office/officeart/2005/8/layout/bProcess4"/>
    <dgm:cxn modelId="{F0685151-83CC-424E-875A-8E5A28A10E42}" type="presParOf" srcId="{836AEE28-6E16-4ECC-86BE-7E2149A6EF3B}" destId="{8F4375C1-62EC-4C09-B498-CDE09AF80025}" srcOrd="1" destOrd="0" presId="urn:microsoft.com/office/officeart/2005/8/layout/bProcess4"/>
    <dgm:cxn modelId="{73AE4119-6F9D-461A-AF5A-246962F3E859}" type="presParOf" srcId="{8F8DC1ED-D0D4-477C-AD36-DA287A1DA6C3}" destId="{85932512-2653-45B2-8E3C-C957CF7ACC7C}" srcOrd="5" destOrd="0" presId="urn:microsoft.com/office/officeart/2005/8/layout/bProcess4"/>
    <dgm:cxn modelId="{4812254B-4D44-4A7B-BB43-D6326227D584}" type="presParOf" srcId="{8F8DC1ED-D0D4-477C-AD36-DA287A1DA6C3}" destId="{1688E1BC-C138-40F2-A3F7-E616462661F4}" srcOrd="6" destOrd="0" presId="urn:microsoft.com/office/officeart/2005/8/layout/bProcess4"/>
    <dgm:cxn modelId="{AA48FE40-AD50-4C1F-9186-82E2F1810D28}" type="presParOf" srcId="{1688E1BC-C138-40F2-A3F7-E616462661F4}" destId="{364F9365-E412-444E-9087-8979EE76FDCB}" srcOrd="0" destOrd="0" presId="urn:microsoft.com/office/officeart/2005/8/layout/bProcess4"/>
    <dgm:cxn modelId="{EF29FEB4-4867-4519-968A-2E4405FBED51}" type="presParOf" srcId="{1688E1BC-C138-40F2-A3F7-E616462661F4}" destId="{4120EDFA-AF93-4102-838E-001D6AB51100}" srcOrd="1" destOrd="0" presId="urn:microsoft.com/office/officeart/2005/8/layout/bProcess4"/>
    <dgm:cxn modelId="{51B3FF4E-06AA-41ED-94B6-E6C30574D53E}" type="presParOf" srcId="{8F8DC1ED-D0D4-477C-AD36-DA287A1DA6C3}" destId="{EA3ADD19-2706-4311-A339-B99E33C547D6}" srcOrd="7" destOrd="0" presId="urn:microsoft.com/office/officeart/2005/8/layout/bProcess4"/>
    <dgm:cxn modelId="{F3223C2F-B979-4841-803D-1CED33943B1E}" type="presParOf" srcId="{8F8DC1ED-D0D4-477C-AD36-DA287A1DA6C3}" destId="{D545645C-3AB5-43FE-B96D-DB5263914B31}" srcOrd="8" destOrd="0" presId="urn:microsoft.com/office/officeart/2005/8/layout/bProcess4"/>
    <dgm:cxn modelId="{677EF4A1-4B12-43A9-94B7-1A3F7794ADA2}" type="presParOf" srcId="{D545645C-3AB5-43FE-B96D-DB5263914B31}" destId="{DE552254-BC0B-48FB-8C0A-A7537DA5BB5C}" srcOrd="0" destOrd="0" presId="urn:microsoft.com/office/officeart/2005/8/layout/bProcess4"/>
    <dgm:cxn modelId="{7F9B19F2-936A-4D26-AB9D-A549BFCD1EE2}" type="presParOf" srcId="{D545645C-3AB5-43FE-B96D-DB5263914B31}" destId="{F79CD2B8-290F-46AA-A785-981F165631D4}" srcOrd="1" destOrd="0" presId="urn:microsoft.com/office/officeart/2005/8/layout/bProcess4"/>
    <dgm:cxn modelId="{3C3270A5-DA41-43C9-9AF1-88455544AFBD}" type="presParOf" srcId="{8F8DC1ED-D0D4-477C-AD36-DA287A1DA6C3}" destId="{A2F9BC31-CD3A-4850-926A-BE030581A663}" srcOrd="9" destOrd="0" presId="urn:microsoft.com/office/officeart/2005/8/layout/bProcess4"/>
    <dgm:cxn modelId="{9CC85C1F-7EEF-48CE-B215-E6FFD8048D61}" type="presParOf" srcId="{8F8DC1ED-D0D4-477C-AD36-DA287A1DA6C3}" destId="{B4F8B2C2-14AE-46A0-A068-C259F06E2CCB}" srcOrd="10" destOrd="0" presId="urn:microsoft.com/office/officeart/2005/8/layout/bProcess4"/>
    <dgm:cxn modelId="{6CE3E184-B498-4BA9-9BD2-1D97F88C814E}" type="presParOf" srcId="{B4F8B2C2-14AE-46A0-A068-C259F06E2CCB}" destId="{D044F873-2561-4FAD-8B6A-852E41E9E1A9}" srcOrd="0" destOrd="0" presId="urn:microsoft.com/office/officeart/2005/8/layout/bProcess4"/>
    <dgm:cxn modelId="{BF0A1933-718F-4E04-AAB7-366F4111819E}" type="presParOf" srcId="{B4F8B2C2-14AE-46A0-A068-C259F06E2CCB}" destId="{4B69991B-3109-4F75-B92A-8E3C23E349F6}" srcOrd="1" destOrd="0" presId="urn:microsoft.com/office/officeart/2005/8/layout/bProcess4"/>
    <dgm:cxn modelId="{C74AA07B-5E21-4F6A-8E3D-7085577F51C3}" type="presParOf" srcId="{8F8DC1ED-D0D4-477C-AD36-DA287A1DA6C3}" destId="{9AA85CA0-E327-496C-B332-DF1B786BCAC9}" srcOrd="11" destOrd="0" presId="urn:microsoft.com/office/officeart/2005/8/layout/bProcess4"/>
    <dgm:cxn modelId="{9CF7AC33-C991-4E0D-87F7-9D65FBB52991}" type="presParOf" srcId="{8F8DC1ED-D0D4-477C-AD36-DA287A1DA6C3}" destId="{C20B71CD-D9AF-4291-A62D-34F0A386429E}" srcOrd="12" destOrd="0" presId="urn:microsoft.com/office/officeart/2005/8/layout/bProcess4"/>
    <dgm:cxn modelId="{E0440C73-F80E-4E68-BEBF-57631CF22B9C}" type="presParOf" srcId="{C20B71CD-D9AF-4291-A62D-34F0A386429E}" destId="{8CF06B0F-880E-4D93-8B09-37335D53D3C9}" srcOrd="0" destOrd="0" presId="urn:microsoft.com/office/officeart/2005/8/layout/bProcess4"/>
    <dgm:cxn modelId="{D1C91665-3F30-4B78-8A73-E06C9920FB75}" type="presParOf" srcId="{C20B71CD-D9AF-4291-A62D-34F0A386429E}" destId="{86ED469C-0C61-497A-BC35-8BBD271AF423}" srcOrd="1" destOrd="0" presId="urn:microsoft.com/office/officeart/2005/8/layout/bProcess4"/>
    <dgm:cxn modelId="{1FB0E145-3E44-4049-ACCC-95D8EB14ACA9}" type="presParOf" srcId="{8F8DC1ED-D0D4-477C-AD36-DA287A1DA6C3}" destId="{07EF4523-E946-4DEB-AF72-18C55C12C4C3}" srcOrd="13" destOrd="0" presId="urn:microsoft.com/office/officeart/2005/8/layout/bProcess4"/>
    <dgm:cxn modelId="{04AEFAB7-0B8E-4DF2-99B0-4DCD6D9D8243}" type="presParOf" srcId="{8F8DC1ED-D0D4-477C-AD36-DA287A1DA6C3}" destId="{485A4AC9-D959-4BDD-BAE4-BC7C527291B7}" srcOrd="14" destOrd="0" presId="urn:microsoft.com/office/officeart/2005/8/layout/bProcess4"/>
    <dgm:cxn modelId="{D2D207A8-492B-45C2-B94A-DB70E60C0D85}" type="presParOf" srcId="{485A4AC9-D959-4BDD-BAE4-BC7C527291B7}" destId="{40C1A585-5E6F-4C24-90F4-E2A054B7DEA9}" srcOrd="0" destOrd="0" presId="urn:microsoft.com/office/officeart/2005/8/layout/bProcess4"/>
    <dgm:cxn modelId="{C3219C85-C43E-41E2-B517-27F81D9B5315}" type="presParOf" srcId="{485A4AC9-D959-4BDD-BAE4-BC7C527291B7}" destId="{3D42BFFD-B533-48FE-8797-01E176473FF3}" srcOrd="1" destOrd="0" presId="urn:microsoft.com/office/officeart/2005/8/layout/bProcess4"/>
    <dgm:cxn modelId="{77FA8065-2DCF-4B4A-8788-EA787259C541}" type="presParOf" srcId="{8F8DC1ED-D0D4-477C-AD36-DA287A1DA6C3}" destId="{A0E942B6-F2C6-4CAF-A09C-98EFF0E18741}" srcOrd="15" destOrd="0" presId="urn:microsoft.com/office/officeart/2005/8/layout/bProcess4"/>
    <dgm:cxn modelId="{D3F2ABD7-2A11-48F2-92CF-DAD993053F15}" type="presParOf" srcId="{8F8DC1ED-D0D4-477C-AD36-DA287A1DA6C3}" destId="{AEE698A8-EE16-4B88-88E6-F8EB6E43E186}" srcOrd="16" destOrd="0" presId="urn:microsoft.com/office/officeart/2005/8/layout/bProcess4"/>
    <dgm:cxn modelId="{B835BC32-9491-4DB4-9C3E-1979A643A6AA}" type="presParOf" srcId="{AEE698A8-EE16-4B88-88E6-F8EB6E43E186}" destId="{43D36432-D6B0-47B6-8AAA-610F22286388}" srcOrd="0" destOrd="0" presId="urn:microsoft.com/office/officeart/2005/8/layout/bProcess4"/>
    <dgm:cxn modelId="{B7BB3109-84EF-4ABB-81AF-CF0077F83508}" type="presParOf" srcId="{AEE698A8-EE16-4B88-88E6-F8EB6E43E186}" destId="{69FC5E1A-B67C-4F2F-A9A3-49CF3D76E4B5}" srcOrd="1" destOrd="0" presId="urn:microsoft.com/office/officeart/2005/8/layout/bProcess4"/>
    <dgm:cxn modelId="{F8FC6BEE-4B3C-482D-ACE1-C0C911F9D98D}" type="presParOf" srcId="{8F8DC1ED-D0D4-477C-AD36-DA287A1DA6C3}" destId="{0140F4A8-CFB3-43F1-90B3-26BDC6E92BA4}" srcOrd="17" destOrd="0" presId="urn:microsoft.com/office/officeart/2005/8/layout/bProcess4"/>
    <dgm:cxn modelId="{4EBB7393-5EA6-4CC3-BADA-6005C65C09B9}" type="presParOf" srcId="{8F8DC1ED-D0D4-477C-AD36-DA287A1DA6C3}" destId="{BC79BCB4-8A28-412B-8945-EBEB263684AE}" srcOrd="18" destOrd="0" presId="urn:microsoft.com/office/officeart/2005/8/layout/bProcess4"/>
    <dgm:cxn modelId="{CAEFDDE7-8CD0-4279-84ED-A82CDEB788F2}" type="presParOf" srcId="{BC79BCB4-8A28-412B-8945-EBEB263684AE}" destId="{F3F0DA9E-FDDE-43F9-B679-64988A22360F}" srcOrd="0" destOrd="0" presId="urn:microsoft.com/office/officeart/2005/8/layout/bProcess4"/>
    <dgm:cxn modelId="{C20A7CD8-4F32-4868-8B07-8BCC16390565}" type="presParOf" srcId="{BC79BCB4-8A28-412B-8945-EBEB263684AE}" destId="{08D95C46-AFF5-43E2-B70B-BE7E19489E34}" srcOrd="1" destOrd="0" presId="urn:microsoft.com/office/officeart/2005/8/layout/bProcess4"/>
    <dgm:cxn modelId="{F112D606-FAC1-4398-8C0F-AFCC6A399FE0}" type="presParOf" srcId="{8F8DC1ED-D0D4-477C-AD36-DA287A1DA6C3}" destId="{C8D41AC7-0D37-4070-8BD8-5DBA3511E406}" srcOrd="19" destOrd="0" presId="urn:microsoft.com/office/officeart/2005/8/layout/bProcess4"/>
    <dgm:cxn modelId="{39377431-E14B-4064-AD07-EFE69BCFC3AD}" type="presParOf" srcId="{8F8DC1ED-D0D4-477C-AD36-DA287A1DA6C3}" destId="{DC8034E2-93FB-48B5-B43B-34DD23094E26}" srcOrd="20" destOrd="0" presId="urn:microsoft.com/office/officeart/2005/8/layout/bProcess4"/>
    <dgm:cxn modelId="{A2563B0A-92EC-40B3-98AC-5900A0650BA8}" type="presParOf" srcId="{DC8034E2-93FB-48B5-B43B-34DD23094E26}" destId="{4CD73528-2A2B-4498-88BD-EB24B8DA5D96}" srcOrd="0" destOrd="0" presId="urn:microsoft.com/office/officeart/2005/8/layout/bProcess4"/>
    <dgm:cxn modelId="{12BD6C3C-3D75-4A38-A841-FFD956D182EF}" type="presParOf" srcId="{DC8034E2-93FB-48B5-B43B-34DD23094E26}" destId="{18F10953-2A5D-42BF-BC53-8C03704AFE8F}" srcOrd="1" destOrd="0" presId="urn:microsoft.com/office/officeart/2005/8/layout/b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4028440" cy="350520"/>
          </a:xfrm>
          <a:prstGeom prst="rect">
            <a:avLst/>
          </a:prstGeom>
        </p:spPr>
        <p:txBody>
          <a:bodyPr vert="horz" lIns="93177" tIns="46589" rIns="93177" bIns="46589" rtlCol="0"/>
          <a:lstStyle>
            <a:lvl1pPr algn="l">
              <a:defRPr sz="1200"/>
            </a:lvl1pPr>
          </a:lstStyle>
          <a:p>
            <a:endParaRPr lang="es-MX"/>
          </a:p>
        </p:txBody>
      </p:sp>
      <p:sp>
        <p:nvSpPr>
          <p:cNvPr id="3" name="2 Marcador de fecha"/>
          <p:cNvSpPr>
            <a:spLocks noGrp="1"/>
          </p:cNvSpPr>
          <p:nvPr>
            <p:ph type="dt" idx="1"/>
          </p:nvPr>
        </p:nvSpPr>
        <p:spPr>
          <a:xfrm>
            <a:off x="5265809" y="0"/>
            <a:ext cx="4028440" cy="350520"/>
          </a:xfrm>
          <a:prstGeom prst="rect">
            <a:avLst/>
          </a:prstGeom>
        </p:spPr>
        <p:txBody>
          <a:bodyPr vert="horz" lIns="93177" tIns="46589" rIns="93177" bIns="46589" rtlCol="0"/>
          <a:lstStyle>
            <a:lvl1pPr algn="r">
              <a:defRPr sz="1200"/>
            </a:lvl1pPr>
          </a:lstStyle>
          <a:p>
            <a:fld id="{D5358C2E-B44D-416C-85D7-FBBCECDFADC9}" type="datetimeFigureOut">
              <a:rPr lang="es-MX" smtClean="0"/>
              <a:pPr/>
              <a:t>14/09/2011</a:t>
            </a:fld>
            <a:endParaRPr lang="es-MX"/>
          </a:p>
        </p:txBody>
      </p:sp>
      <p:sp>
        <p:nvSpPr>
          <p:cNvPr id="4" name="3 Marcador de imagen de diapositiva"/>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3177" tIns="46589" rIns="93177" bIns="46589" rtlCol="0" anchor="ctr"/>
          <a:lstStyle/>
          <a:p>
            <a:endParaRPr lang="es-MX"/>
          </a:p>
        </p:txBody>
      </p:sp>
      <p:sp>
        <p:nvSpPr>
          <p:cNvPr id="5" name="4 Marcador de notas"/>
          <p:cNvSpPr>
            <a:spLocks noGrp="1"/>
          </p:cNvSpPr>
          <p:nvPr>
            <p:ph type="body" sz="quarter" idx="3"/>
          </p:nvPr>
        </p:nvSpPr>
        <p:spPr>
          <a:xfrm>
            <a:off x="929640" y="3329940"/>
            <a:ext cx="7437120" cy="3154680"/>
          </a:xfrm>
          <a:prstGeom prst="rect">
            <a:avLst/>
          </a:prstGeom>
        </p:spPr>
        <p:txBody>
          <a:bodyPr vert="horz" lIns="93177" tIns="46589" rIns="93177" bIns="46589"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6" name="5 Marcador de pie de página"/>
          <p:cNvSpPr>
            <a:spLocks noGrp="1"/>
          </p:cNvSpPr>
          <p:nvPr>
            <p:ph type="ftr" sz="quarter" idx="4"/>
          </p:nvPr>
        </p:nvSpPr>
        <p:spPr>
          <a:xfrm>
            <a:off x="0" y="6658664"/>
            <a:ext cx="4028440" cy="350520"/>
          </a:xfrm>
          <a:prstGeom prst="rect">
            <a:avLst/>
          </a:prstGeom>
        </p:spPr>
        <p:txBody>
          <a:bodyPr vert="horz" lIns="93177" tIns="46589" rIns="93177" bIns="46589"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5265809" y="6658664"/>
            <a:ext cx="4028440" cy="350520"/>
          </a:xfrm>
          <a:prstGeom prst="rect">
            <a:avLst/>
          </a:prstGeom>
        </p:spPr>
        <p:txBody>
          <a:bodyPr vert="horz" lIns="93177" tIns="46589" rIns="93177" bIns="46589" rtlCol="0" anchor="b"/>
          <a:lstStyle>
            <a:lvl1pPr algn="r">
              <a:defRPr sz="1200"/>
            </a:lvl1pPr>
          </a:lstStyle>
          <a:p>
            <a:fld id="{A05CBE47-8C6B-4602-80A9-289847F4AEB8}" type="slidenum">
              <a:rPr lang="es-MX" smtClean="0"/>
              <a:pPr/>
              <a:t>‹Nº›</a:t>
            </a:fld>
            <a:endParaRPr lang="es-MX"/>
          </a:p>
        </p:txBody>
      </p:sp>
    </p:spTree>
    <p:extLst>
      <p:ext uri="{BB962C8B-B14F-4D97-AF65-F5344CB8AC3E}">
        <p14:creationId xmlns:p14="http://schemas.microsoft.com/office/powerpoint/2010/main" val="1848334542"/>
      </p:ext>
    </p:extLst>
  </p:cSld>
  <p:clrMap bg1="lt1" tx1="dk1" bg2="lt2" tx2="dk2" accent1="accent1" accent2="accent2" accent3="accent3" accent4="accent4" accent5="accent5" accent6="accent6" hlink="hlink" folHlink="folHlink"/>
  <p:notesStyle>
    <a:lvl1pPr marL="180975" indent="-180975" algn="l" defTabSz="914400" rtl="0" eaLnBrk="1" latinLnBrk="0" hangingPunct="1">
      <a:buFont typeface="Arial" pitchFamily="34" charset="0"/>
      <a:buChar char="•"/>
      <a:defRPr sz="900" kern="1200">
        <a:solidFill>
          <a:schemeClr val="tx1"/>
        </a:solidFill>
        <a:latin typeface="+mn-lt"/>
        <a:ea typeface="+mn-ea"/>
        <a:cs typeface="+mn-cs"/>
      </a:defRPr>
    </a:lvl1pPr>
    <a:lvl2pPr marL="630238" indent="-173038" algn="l" defTabSz="914400" rtl="0" eaLnBrk="1" latinLnBrk="0" hangingPunct="1">
      <a:buFont typeface="Arial" pitchFamily="34" charset="0"/>
      <a:buChar char="•"/>
      <a:defRPr sz="900" kern="1200">
        <a:solidFill>
          <a:schemeClr val="tx1"/>
        </a:solidFill>
        <a:latin typeface="+mn-lt"/>
        <a:ea typeface="+mn-ea"/>
        <a:cs typeface="+mn-cs"/>
      </a:defRPr>
    </a:lvl2pPr>
    <a:lvl3pPr marL="1077913" indent="-163513" algn="l" defTabSz="914400" rtl="0" eaLnBrk="1" latinLnBrk="0" hangingPunct="1">
      <a:buFont typeface="Arial" pitchFamily="34" charset="0"/>
      <a:buChar char="•"/>
      <a:defRPr sz="900" kern="1200">
        <a:solidFill>
          <a:schemeClr val="tx1"/>
        </a:solidFill>
        <a:latin typeface="+mn-lt"/>
        <a:ea typeface="+mn-ea"/>
        <a:cs typeface="+mn-cs"/>
      </a:defRPr>
    </a:lvl3pPr>
    <a:lvl4pPr marL="1527175" indent="-155575" algn="l" defTabSz="914400" rtl="0" eaLnBrk="1" latinLnBrk="0" hangingPunct="1">
      <a:buFont typeface="Arial" pitchFamily="34" charset="0"/>
      <a:buChar char="•"/>
      <a:defRPr sz="900" kern="1200">
        <a:solidFill>
          <a:schemeClr val="tx1"/>
        </a:solidFill>
        <a:latin typeface="+mn-lt"/>
        <a:ea typeface="+mn-ea"/>
        <a:cs typeface="+mn-cs"/>
      </a:defRPr>
    </a:lvl4pPr>
    <a:lvl5pPr marL="1974850" indent="-146050" algn="l" defTabSz="914400" rtl="0" eaLnBrk="1" latinLnBrk="0" hangingPunct="1">
      <a:buFont typeface="Arial" pitchFamily="34" charset="0"/>
      <a:buChar char="•"/>
      <a:defRPr sz="9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a:t>
            </a:fld>
            <a:endParaRPr lang="es-MX"/>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Esta actividad requiere un esfuerzo especial de preparación, porque con ella se inicia una secuencia de varias sesiones vinculadas</a:t>
            </a:r>
            <a:r>
              <a:rPr lang="es-MX" baseline="0" dirty="0" smtClean="0"/>
              <a:t> unas a otras.</a:t>
            </a:r>
          </a:p>
          <a:p>
            <a:r>
              <a:rPr lang="es-MX" dirty="0" smtClean="0"/>
              <a:t>El éxito de</a:t>
            </a:r>
            <a:r>
              <a:rPr lang="es-MX" baseline="0" dirty="0" smtClean="0"/>
              <a:t> este ejercicio condicionará el interés de los participantes en los siguientes, por lo que se ha hecho un esfuerzo especial por presentarlo en forma amena, a pesar de su naturaleza técnica.</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11</a:t>
            </a:fld>
            <a:endParaRPr 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Presentar el collage con las fotos</a:t>
            </a:r>
            <a:r>
              <a:rPr lang="es-MX" baseline="0" dirty="0" smtClean="0"/>
              <a:t> de revistas, que ejemplifiquen diversas iniciativas o proyectos de emprendedores. Cada equipo deberá seleccionar mentalmente una de las fotos y relacionarla con el proyecto que </a:t>
            </a:r>
            <a:r>
              <a:rPr lang="es-MX" baseline="0" smtClean="0"/>
              <a:t>desarrollará.</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13</a:t>
            </a:fld>
            <a:endParaRPr lang="es-MX"/>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Hecho lo anterior explicar la importancia de los objetivos, apoyándose en los antecedentes para el facilitador. Para ello,</a:t>
            </a:r>
            <a:r>
              <a:rPr lang="es-MX" baseline="0" dirty="0" smtClean="0"/>
              <a:t> hay que hacer énfasis en los beneficios que tiene definir un objetivo para movilizar acciones en una dirección determinada, la importancia de tener objetivos personales en la vida y las razones de por qué a veces no nos los planteamos.</a:t>
            </a:r>
          </a:p>
          <a:p>
            <a:r>
              <a:rPr lang="es-MX" baseline="0" dirty="0" smtClean="0"/>
              <a:t>Entregar al coordinador de cada grupo un set de tarjetas y formular, de manera individual, un objetivo general y los objetivos específicos, a partir del verbo que les da la sugerencia.</a:t>
            </a:r>
          </a:p>
          <a:p>
            <a:r>
              <a:rPr lang="es-MX" baseline="0" dirty="0" smtClean="0"/>
              <a:t>Debe  compartir el trabajo individual y llegar a un acuerdo respecto de cuáles serán los objetivos que quieren lograr con el proyecto.</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14</a:t>
            </a:fld>
            <a:endParaRPr lang="es-MX"/>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15</a:t>
            </a:fld>
            <a:endParaRPr lang="es-MX"/>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16</a:t>
            </a:fld>
            <a:endParaRPr lang="es-MX"/>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17</a:t>
            </a:fld>
            <a:endParaRPr lang="es-MX"/>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18</a:t>
            </a:fld>
            <a:endParaRPr lang="es-MX"/>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19</a:t>
            </a:fld>
            <a:endParaRPr lang="es-MX"/>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Entregar al coordinador de cada grupo un set de tarjetas con los verbos útiles para definir objetivos. Al interior de cada equipo</a:t>
            </a:r>
            <a:r>
              <a:rPr lang="es-MX" baseline="0" dirty="0" smtClean="0"/>
              <a:t> los participantes deben distribuirse las tarjetas y formular, de manera individual, un objetivo general y los objetivos específicos, a partir del verbo que les da la sugerencia.</a:t>
            </a:r>
          </a:p>
          <a:p>
            <a:r>
              <a:rPr lang="es-MX" baseline="0" dirty="0" smtClean="0"/>
              <a:t>Deben compartir el trabajo individual y llegar a un acuerdo respecto de cuáles serían los objetivos que quieren lograr con el proyecto.</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20</a:t>
            </a:fld>
            <a:endParaRPr lang="es-MX"/>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El coordinador de cada equipo, comparte en plenaria el nombre</a:t>
            </a:r>
            <a:r>
              <a:rPr lang="es-MX" baseline="0" dirty="0" smtClean="0"/>
              <a:t> del proyecto, el producto o servicios que ofrece, la imagen escogida y su vínculo con el proyecto, el objetivo general y los objetivos específicos definidos.</a:t>
            </a:r>
          </a:p>
          <a:p>
            <a:r>
              <a:rPr lang="es-MX" baseline="0" dirty="0" smtClean="0"/>
              <a:t>Un voluntario deberá tomar nota de los proyectos en el pintarrón o en una hoja de rotafolio (ver la siguiente lámina), siguiendo el modelo descrito.</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21</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a:t>
            </a:fld>
            <a:endParaRPr lang="es-MX"/>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Se propone que el voluntario para tomar nota siga</a:t>
            </a:r>
            <a:r>
              <a:rPr lang="es-MX" baseline="0" dirty="0" smtClean="0"/>
              <a:t> este modelo de cuadro para el registro de los diferentes proyectos.</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22</a:t>
            </a:fld>
            <a:endParaRPr lang="es-MX"/>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Cerrar la actividad</a:t>
            </a:r>
            <a:r>
              <a:rPr lang="es-MX" baseline="0" dirty="0" smtClean="0"/>
              <a:t> señalando los beneficios de planear y de llevar a cabo un proyecto de manera organizada, en función de objetivos.</a:t>
            </a:r>
          </a:p>
          <a:p>
            <a:r>
              <a:rPr lang="es-MX" baseline="0" dirty="0" smtClean="0"/>
              <a:t>Remarcar el hecho de que esta actividad es la primera fase de un proceso de 5 etapas que, en el caso de los alumnos, debe desarrollarse en sesiones posteriores.</a:t>
            </a:r>
          </a:p>
          <a:p>
            <a:r>
              <a:rPr lang="es-MX" baseline="0" dirty="0" smtClean="0"/>
              <a:t>A partir de la conclusión, solicitar a Pedro y Camila iniciar el paso siguiente: la búsqueda de información. Para ello entregar a entregar a cada grupo el material didáctico correspondiente (lámina con fuentes de información), aclarando que a búsqueda se hará fuera del horario de clases y que para la próxima sesión deberán traer algún producto de esa indagación.</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23</a:t>
            </a:fld>
            <a:endParaRPr lang="es-MX"/>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24</a:t>
            </a:fld>
            <a:endParaRPr lang="es-MX"/>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25</a:t>
            </a:fld>
            <a:endParaRPr lang="es-MX"/>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Consultar con el grupo cómo han trabajado Pedro y Camila y qué avances lograron en el proceso de búsqueda de información. A partir de las respuestas obtenidas, entregue reseñas complementarias del tipo de las</a:t>
            </a:r>
            <a:r>
              <a:rPr lang="es-MX" baseline="0" dirty="0" smtClean="0"/>
              <a:t> que se presentaron en los antecedentes para el facilitador.</a:t>
            </a:r>
          </a:p>
          <a:p>
            <a:r>
              <a:rPr lang="es-MX" dirty="0" smtClean="0"/>
              <a:t>Permitir que los participantes ordenen el materia que han traído.</a:t>
            </a:r>
          </a:p>
          <a:p>
            <a:r>
              <a:rPr lang="es-MX" dirty="0" smtClean="0"/>
              <a:t>Distribuir con el apoyo de los coordinadores la lámina de la cuadricula FODA y otorgar</a:t>
            </a:r>
            <a:r>
              <a:rPr lang="es-MX" baseline="0" dirty="0" smtClean="0"/>
              <a:t> algunos minutos para su lectura individual.</a:t>
            </a:r>
          </a:p>
          <a:p>
            <a:r>
              <a:rPr lang="es-MX" baseline="0" dirty="0" smtClean="0"/>
              <a:t>Dibujar la cuadricula en la pizarra y aclarar las dudas o preguntas que surjan.</a:t>
            </a:r>
          </a:p>
          <a:p>
            <a:r>
              <a:rPr lang="es-MX" dirty="0" smtClean="0"/>
              <a:t>Ahora Pedro y Camila tienen claro en qué consiste esta herramienta y están en condiciones de vaciar la información</a:t>
            </a:r>
            <a:r>
              <a:rPr lang="es-MX" baseline="0" dirty="0" smtClean="0"/>
              <a:t> que poseen, recopilada anteriormente, a su propia cuadricula FODA.</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26</a:t>
            </a:fld>
            <a:endParaRPr lang="es-MX"/>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El análisis</a:t>
            </a:r>
            <a:r>
              <a:rPr lang="es-MX" baseline="0" dirty="0" smtClean="0"/>
              <a:t> FODA es un método usado a menudo para decidir cuál es la idea de negocio más adecuada. Este método ayuda a enfocar las áreas de posibles problemas y las ventajas potenciales de cada idea.</a:t>
            </a:r>
          </a:p>
          <a:p>
            <a:r>
              <a:rPr lang="es-MX" b="1" baseline="0" dirty="0" smtClean="0"/>
              <a:t>Dentro del negocio</a:t>
            </a:r>
            <a:r>
              <a:rPr lang="es-MX" baseline="0" dirty="0" smtClean="0"/>
              <a:t>. Para analizar las fortalezas y debilidades de una idea de negocios, debe mirar hacia el interior: ¿en qué será bueno el negocio y cuáles son su debilidades? </a:t>
            </a:r>
          </a:p>
          <a:p>
            <a:r>
              <a:rPr lang="es-MX" b="1" baseline="0" dirty="0" smtClean="0"/>
              <a:t>Fuera del negocio.</a:t>
            </a:r>
            <a:r>
              <a:rPr lang="es-MX" b="0" baseline="0" dirty="0" smtClean="0"/>
              <a:t> Para analizar las amenazas y oportunidades de su proyecto empresarial debe mirar fuera del negocio. ¿Qué aspectos del entorno o medio ambiente serán de beneficio para el negocio y cuáles afectarán negativamente </a:t>
            </a:r>
            <a:r>
              <a:rPr lang="es-MX" b="0" baseline="0" smtClean="0"/>
              <a:t>al mismo?</a:t>
            </a:r>
            <a:endParaRPr lang="es-MX" b="1"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30</a:t>
            </a:fld>
            <a:endParaRPr lang="es-MX"/>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Un representante por grupo, de preferencia el coordinador explica brevemente los resultados del ejercicio haciendo especial hincapié</a:t>
            </a:r>
            <a:r>
              <a:rPr lang="es-MX" baseline="0" dirty="0" smtClean="0"/>
              <a:t> en aquellos elementos que son difíciles de sortear para realizar el proyecto y sí es que deben hacer alguna variación respecto de lo que habían pensado inicialmente.</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31</a:t>
            </a:fld>
            <a:endParaRPr lang="es-MX"/>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El facilitador debe orientar respecto de</a:t>
            </a:r>
            <a:r>
              <a:rPr lang="es-MX" baseline="0" dirty="0" smtClean="0"/>
              <a:t> la importancia de la etapa de recolección, organización y análisis de la información, recordando que es posible encontrar múltiples fuentes de información y motivando a los participantes a que continúen recopilándola en función de las necesidades que vendrán en la etapas siguientes del proyecto. Par introducir el tema de uso de internet pregunte cuántos participantes están familiarizados con esta herramienta.</a:t>
            </a:r>
          </a:p>
          <a:p>
            <a:r>
              <a:rPr lang="es-MX" baseline="0" dirty="0" smtClean="0"/>
              <a:t>Motive su conocimiento y distribuya la guía para su uso.</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32</a:t>
            </a:fld>
            <a:endParaRPr lang="es-MX"/>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33</a:t>
            </a:fld>
            <a:endParaRPr lang="es-MX"/>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En una esquina del pintarrón pegar la hoja que contiene el proyecto, para que los participantes lo tengan a la vista, destacando con plumón, la etapa que van a desarrollar en esta sesión.</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34</a:t>
            </a:fld>
            <a:endParaRPr 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a:t>
            </a:fld>
            <a:endParaRPr lang="es-MX"/>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Dividir a los participantes en grupos para que la etapa de “organización del proyecto”. Decidirán cómo</a:t>
            </a:r>
            <a:r>
              <a:rPr lang="es-MX" baseline="0" dirty="0" smtClean="0"/>
              <a:t> se llevará a cabo la iniciativa, qué personas trabajan en ella, en qué lugar, con qué horario, etc.</a:t>
            </a:r>
          </a:p>
          <a:p>
            <a:r>
              <a:rPr lang="es-MX" baseline="0" dirty="0" smtClean="0"/>
              <a:t>A partir de las actividades que generen esas definiciones, se construirá una programación empleando un diagrama de Gantt.</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36</a:t>
            </a:fld>
            <a:endParaRPr lang="es-MX"/>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Que los participantes comprendan</a:t>
            </a:r>
            <a:r>
              <a:rPr lang="es-MX" baseline="0" dirty="0" smtClean="0"/>
              <a:t> que este es el paso que corresponde luego de haber formulado los objetivos del proyecto en las sesiones anteriores.</a:t>
            </a:r>
          </a:p>
          <a:p>
            <a:r>
              <a:rPr lang="es-MX" dirty="0" smtClean="0"/>
              <a:t>Invitar a los equipos a organizar el plan de acción del</a:t>
            </a:r>
            <a:r>
              <a:rPr lang="es-MX" baseline="0" dirty="0" smtClean="0"/>
              <a:t> proyecto enunciado por Pedro y Camila. Hacerles ver que éste es el paso que corresponde luego de haber formulado los objetivos del proyecto en las sesiones anteriores de haber analizado el contexto en que operará, mediante la cuadrícula de FODA.</a:t>
            </a:r>
          </a:p>
          <a:p>
            <a:r>
              <a:rPr lang="es-MX" baseline="0" dirty="0" smtClean="0"/>
              <a:t>Solicitar a los participantes que imaginen cómo van a llevar a cabo el proyecto. Deberán preguntarse qué acciones se realizarán para que el proyecto comience a funcionar, tales como: conseguir un local, habilitarlo, obtener permisos, elaborar un presupuesto, distribuir responsabilidades, controlar personas, determinar los horarios en que se ofrecerá el producto o servicio, realizar compras, obtener una línea telefónica, imprimir publicidad u otros, etc. Otorgar al grupo 10 minutos para el desarrollo de estas actividades.</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37</a:t>
            </a:fld>
            <a:endParaRPr lang="es-MX"/>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baseline="0" dirty="0" smtClean="0"/>
              <a:t>A través de los coordinadores de los equipos, distribuir la guía para la elaboración de un diagrama de Gantt.</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38</a:t>
            </a:fld>
            <a:endParaRPr lang="es-MX"/>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Explicar</a:t>
            </a:r>
            <a:r>
              <a:rPr lang="es-MX" baseline="0" dirty="0" smtClean="0"/>
              <a:t> la forma en que puede funcionar el diagrama de Gantt, y lo forma en que se puede complejizar su uso.</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39</a:t>
            </a:fld>
            <a:endParaRPr lang="es-MX"/>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El coordinador de cada</a:t>
            </a:r>
            <a:r>
              <a:rPr lang="es-MX" baseline="0" dirty="0" smtClean="0"/>
              <a:t> grupo pegará en la pizarra un diagrama de Gantt que ha elaborado y la explicará brevemente al grupo, comentando los nuevos conocimientos que con ella adquirieron.</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40</a:t>
            </a:fld>
            <a:endParaRPr lang="es-MX"/>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El facilitador deberá cerrar remarcando la importancia</a:t>
            </a:r>
            <a:r>
              <a:rPr lang="es-MX" baseline="0" dirty="0" smtClean="0"/>
              <a:t> de organizar adecuadamente el trabajo en equipo, de determinar las etapas de un proyecto y sus actividades asociadas.</a:t>
            </a:r>
          </a:p>
          <a:p>
            <a:r>
              <a:rPr lang="es-MX" baseline="0" dirty="0" smtClean="0"/>
              <a:t>Incentivar a los participantes a que utilicen las herramientas que ayudan a planear un proyecto.</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41</a:t>
            </a:fld>
            <a:endParaRPr lang="es-MX"/>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Dado que en un presupuesto se compromete dinero y éste es por definición un recurso escaso, su manejo debe ser muy cuidadoso. </a:t>
            </a:r>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44</a:t>
            </a:fld>
            <a:endParaRPr lang="es-MX"/>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Una vez que se ha construido un presupuesto es necesario controlarlo periódicamente y hacer los ajustes que la realidad indique.</a:t>
            </a:r>
            <a:endParaRPr lang="es-ES" dirty="0" smtClean="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48</a:t>
            </a:fld>
            <a:endParaRPr lang="es-MX"/>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a:bodyPr>
          <a:lstStyle/>
          <a:p>
            <a:pPr>
              <a:buNone/>
            </a:pPr>
            <a:r>
              <a:rPr lang="es-MX" sz="900" b="1" kern="1200" dirty="0" smtClean="0">
                <a:solidFill>
                  <a:schemeClr val="tx1"/>
                </a:solidFill>
                <a:latin typeface="+mn-lt"/>
                <a:ea typeface="+mn-ea"/>
                <a:cs typeface="+mn-cs"/>
              </a:rPr>
              <a:t>Paso 1</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Recordar a los participantes que al final de la primera sesión, Pedro y Camila dejaron establecidos los objetivos del proyecto. En la Actividad 2 recopilaron y organizaron información útil en función de un </a:t>
            </a:r>
            <a:r>
              <a:rPr lang="es-MX" sz="900" kern="1200" dirty="0" err="1" smtClean="0">
                <a:solidFill>
                  <a:schemeClr val="tx1"/>
                </a:solidFill>
                <a:latin typeface="+mn-lt"/>
                <a:ea typeface="+mn-ea"/>
                <a:cs typeface="+mn-cs"/>
              </a:rPr>
              <a:t>FODA</a:t>
            </a:r>
            <a:r>
              <a:rPr lang="es-MX" sz="900" kern="1200" dirty="0" smtClean="0">
                <a:solidFill>
                  <a:schemeClr val="tx1"/>
                </a:solidFill>
                <a:latin typeface="+mn-lt"/>
                <a:ea typeface="+mn-ea"/>
                <a:cs typeface="+mn-cs"/>
              </a:rPr>
              <a:t>. En la Actividad 3 definieron los pasos de un proyecto, aplicando un diagrama de Gantt. Ahora necesitan planificar y administrar los recursos económicos del proyecto, con apoyo de la herramienta llamada “presupuesto”. Su objetivo es producir la utilidad suficiente para autofinanciarse durante un período de seis meses.</a:t>
            </a:r>
            <a:endParaRPr lang="es-ES" sz="900" kern="1200" dirty="0" smtClean="0">
              <a:solidFill>
                <a:schemeClr val="tx1"/>
              </a:solidFill>
              <a:latin typeface="+mn-lt"/>
              <a:ea typeface="+mn-ea"/>
              <a:cs typeface="+mn-cs"/>
            </a:endParaRP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Solicitar a los grupos que elaboren un presupuesto para su proyecto, basándose en el material didáctico. Indique al coordinador de cada grupo que distribuya este material. 20 minutos.</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Una vez construido el presupuesto, Pedro y Camila deberán preguntarse si la utilidad resultante satisface sus expectativas y hacer los ajustes necesarios. Si descubren que necesitarán financiamiento extra para la etapa inicial del proyecto, tendrán que solicitar algún crédito de bajo interés, estimando con precisión el monto que deberán comprometer.</a:t>
            </a:r>
            <a:endParaRPr lang="es-ES" sz="900" kern="1200" dirty="0" smtClean="0">
              <a:solidFill>
                <a:schemeClr val="tx1"/>
              </a:solidFill>
              <a:latin typeface="+mn-lt"/>
              <a:ea typeface="+mn-ea"/>
              <a:cs typeface="+mn-cs"/>
            </a:endParaRPr>
          </a:p>
          <a:p>
            <a:endParaRPr lang="es-ES" dirty="0" smtClean="0"/>
          </a:p>
          <a:p>
            <a:r>
              <a:rPr lang="es-MX" sz="900" b="1" kern="1200" dirty="0" smtClean="0">
                <a:solidFill>
                  <a:schemeClr val="tx1"/>
                </a:solidFill>
                <a:latin typeface="+mn-lt"/>
                <a:ea typeface="+mn-ea"/>
                <a:cs typeface="+mn-cs"/>
              </a:rPr>
              <a:t>Paso 2</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Solicitar que un representante de cada grupo se integre en otro equipo para explicar el presupuesto que han elaborado y las fuentes de financiamiento que idearon. El grupo receptor escuchara activamente y da su opinión al respecto. </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De esta forma, el visitante vuelve a su grupo de origen y comenta las sugerencias que recibió. El equipo las analiza e incorpora las modificaciones que estime pertinente, en su propio presupuesto. Se produce, así, que en cada grupo se cuenta con tres visiones: la propia, la del que vino a comentar su trabajo y una tercera proveniente de quien vuelve a su núcleo de origen y trae los comentarios que recibió de otros equipos.15 minutos para que los grupos efectúen estos intercambios.</a:t>
            </a:r>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49</a:t>
            </a:fld>
            <a:endParaRPr lang="es-MX"/>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El coordinador de cada grupo entrega brevemente su visión respecto de la comparación de presupuestos que realizaron anteriormente y sus implicancias.</a:t>
            </a:r>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50</a:t>
            </a:fld>
            <a:endParaRPr 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a:t>
            </a:fld>
            <a:endParaRPr lang="es-MX"/>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Poner énfasis en lo importante que es considerar que el desarrollo de un proyecto siempre involucra gastos, los que deben ser estimados con antelación en términos globales, y ajustados o reasignados a medida que se ejecuta el proyecto. También se debe tener claridad de qué camino se utilizará para la obtención de los recursos necesarios, planteando alternativas.</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Finalmente es necesario cautelar el equilibrio entre gastos e ingresos, para generar una utilidad acorde a las necesidades.</a:t>
            </a:r>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51</a:t>
            </a:fld>
            <a:endParaRPr lang="es-MX"/>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Según la naturaleza del proyecto, su presentación deberá incluir también aspectos específicos. Por ejemplo, un proyecto de investigación considera referencias bibliográficas; un proyecto social hace énfasis en los beneficios y en los beneficiarios; un proyecto económico, en el retorno de la inversión; un proyecto político, en el impacto ciudadano; y así sucesivamente. Aun cuando haya que incluir particularidades como éstas, debe hacerse sintéticamente. En este sentido, la presentación de un proyecto logra mejor recepción si es acompañado por un resumen ejecutivo. Éste consiste en una síntesis de los aspectos más destacables, redactados de tal manera que constituyan la carta de presentación del contenido del proyecto.</a:t>
            </a:r>
            <a:endParaRPr lang="es-ES" sz="9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54</a:t>
            </a:fld>
            <a:endParaRPr lang="es-MX"/>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Solicitar la participación voluntaria de un integrante de cada grupo e invítelo a formar parte del jurado que hará la calificación técnica de los proyectos, siguiendo una pauta de evaluación.</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Invitar a cada grupo para que –en representación de Pedro y Camila (o los nombres que hayan decidido utilizar)– realicen una breve presentación del proyecto ante todo el curso.</a:t>
            </a:r>
            <a:endParaRPr lang="es-ES" sz="900" kern="1200" dirty="0" smtClean="0">
              <a:solidFill>
                <a:schemeClr val="tx1"/>
              </a:solidFill>
              <a:latin typeface="+mn-lt"/>
              <a:ea typeface="+mn-ea"/>
              <a:cs typeface="+mn-cs"/>
            </a:endParaRPr>
          </a:p>
          <a:p>
            <a:endParaRPr lang="es-ES" dirty="0" smtClean="0"/>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Cada grupo dispondrá de un máximo de siete minutos para presentar su proyecto. De preferencia, deben hacerlo en forma gráfica. Pueden utilizar una maqueta, fotos, láminas, dibujos, etc. La gráfica debe ser acompañada por una explicación verbal clara y breve, siguiendo el formato del resumen ejecutivo.</a:t>
            </a:r>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56</a:t>
            </a:fld>
            <a:endParaRPr lang="es-MX"/>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El jurado basándose en la pauta de evaluación deberá determinar un puntaje para cada proyecto. </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Para facilitar la formación de juicios respecto de los proyectos presentados, abrir</a:t>
            </a:r>
            <a:r>
              <a:rPr lang="es-MX" sz="900" kern="1200" baseline="0" dirty="0" smtClean="0">
                <a:solidFill>
                  <a:schemeClr val="tx1"/>
                </a:solidFill>
                <a:latin typeface="+mn-lt"/>
                <a:ea typeface="+mn-ea"/>
                <a:cs typeface="+mn-cs"/>
              </a:rPr>
              <a:t> el debate mediante preguntas como:</a:t>
            </a:r>
            <a:r>
              <a:rPr lang="es-MX" sz="900" kern="1200" dirty="0" smtClean="0">
                <a:solidFill>
                  <a:schemeClr val="tx1"/>
                </a:solidFill>
                <a:latin typeface="+mn-lt"/>
                <a:ea typeface="+mn-ea"/>
                <a:cs typeface="+mn-cs"/>
              </a:rPr>
              <a:t> ¿cuál de los proyectos consideran el más innovador?, ¿cuál piensan que obtendría mejores resultados?, ¿cuál merece ser implementado?, etc. La votación se hará levantando la mano por el que consideren más valioso.</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Al proyecto ganador, usted le entregara el cheque por un monto igual al valor del crédito que hubieran debido solicitar. Si el proyecto ganador no contempló solicitar crédito, extienda el cheque por una cifra que pueda representar el capital inicial del mismo.</a:t>
            </a:r>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57</a:t>
            </a:fld>
            <a:endParaRPr lang="es-MX"/>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Los alumnos evaluarán brevemente la experiencia de haber desarrollado un proyecto económico, como medio para lograr autonomía. El profesor deberá subrayar la importancia de planificar y gestionar iniciativas, con el propósito de optimizar resultados.</a:t>
            </a:r>
            <a:endParaRPr lang="es-ES" sz="900" kern="1200" dirty="0" smtClean="0">
              <a:solidFill>
                <a:schemeClr val="tx1"/>
              </a:solidFill>
              <a:latin typeface="+mn-lt"/>
              <a:ea typeface="+mn-ea"/>
              <a:cs typeface="+mn-cs"/>
            </a:endParaRPr>
          </a:p>
          <a:p>
            <a:endParaRPr lang="es-ES" dirty="0" smtClean="0"/>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Al finalizar esta Actividad y, basándose en la lamina </a:t>
            </a:r>
            <a:r>
              <a:rPr lang="es-MX" sz="900" kern="1200" baseline="0" dirty="0" smtClean="0">
                <a:solidFill>
                  <a:schemeClr val="tx1"/>
                </a:solidFill>
                <a:latin typeface="+mn-lt"/>
                <a:ea typeface="+mn-ea"/>
                <a:cs typeface="+mn-cs"/>
              </a:rPr>
              <a:t> </a:t>
            </a:r>
            <a:r>
              <a:rPr lang="es-MX" sz="900" b="1" kern="1200" dirty="0" smtClean="0">
                <a:solidFill>
                  <a:schemeClr val="tx1"/>
                </a:solidFill>
                <a:latin typeface="+mn-lt"/>
                <a:ea typeface="+mn-ea"/>
                <a:cs typeface="+mn-cs"/>
              </a:rPr>
              <a:t>EVIDENCIA DE LA PLANIFICACIÓN Y GESTIÓN </a:t>
            </a:r>
            <a:r>
              <a:rPr lang="es-MX" sz="900" kern="1200" dirty="0" smtClean="0">
                <a:solidFill>
                  <a:schemeClr val="tx1"/>
                </a:solidFill>
                <a:latin typeface="+mn-lt"/>
                <a:ea typeface="+mn-ea"/>
                <a:cs typeface="+mn-cs"/>
              </a:rPr>
              <a:t>deberá realizarse en sus casas cada participante la elaboración de</a:t>
            </a:r>
            <a:r>
              <a:rPr lang="es-MX" sz="900" kern="1200" baseline="0" dirty="0" smtClean="0">
                <a:solidFill>
                  <a:schemeClr val="tx1"/>
                </a:solidFill>
                <a:latin typeface="+mn-lt"/>
                <a:ea typeface="+mn-ea"/>
                <a:cs typeface="+mn-cs"/>
              </a:rPr>
              <a:t> </a:t>
            </a:r>
            <a:r>
              <a:rPr lang="es-MX" sz="900" kern="1200" dirty="0" smtClean="0">
                <a:solidFill>
                  <a:schemeClr val="tx1"/>
                </a:solidFill>
                <a:latin typeface="+mn-lt"/>
                <a:ea typeface="+mn-ea"/>
                <a:cs typeface="+mn-cs"/>
              </a:rPr>
              <a:t>un proyecto de </a:t>
            </a:r>
            <a:r>
              <a:rPr lang="es-MX" sz="900" kern="1200" dirty="0" err="1" smtClean="0">
                <a:solidFill>
                  <a:schemeClr val="tx1"/>
                </a:solidFill>
                <a:latin typeface="+mn-lt"/>
                <a:ea typeface="+mn-ea"/>
                <a:cs typeface="+mn-cs"/>
              </a:rPr>
              <a:t>microiniciativa</a:t>
            </a:r>
            <a:r>
              <a:rPr lang="es-MX" sz="900" kern="1200" dirty="0" smtClean="0">
                <a:solidFill>
                  <a:schemeClr val="tx1"/>
                </a:solidFill>
                <a:latin typeface="+mn-lt"/>
                <a:ea typeface="+mn-ea"/>
                <a:cs typeface="+mn-cs"/>
              </a:rPr>
              <a:t> económica independiente. A partir de la premisa de que todos en algún momento de sus vidas laborales tendrán necesidad de autofinanciarse, se estimulará el desarrollo de una evidencia que dé cuenta de la capacidad de planificar y gestionar un proyecto.</a:t>
            </a:r>
            <a:endParaRPr lang="es-ES" sz="900" kern="1200" dirty="0" smtClean="0">
              <a:solidFill>
                <a:schemeClr val="tx1"/>
              </a:solidFill>
              <a:latin typeface="+mn-lt"/>
              <a:ea typeface="+mn-ea"/>
              <a:cs typeface="+mn-cs"/>
            </a:endParaRPr>
          </a:p>
          <a:p>
            <a:endParaRPr lang="es-MX" sz="900" kern="1200" baseline="0" dirty="0" smtClean="0">
              <a:solidFill>
                <a:schemeClr val="tx1"/>
              </a:solidFill>
              <a:latin typeface="+mn-lt"/>
              <a:ea typeface="+mn-ea"/>
              <a:cs typeface="+mn-cs"/>
            </a:endParaRPr>
          </a:p>
          <a:p>
            <a:endParaRPr lang="es-ES" dirty="0" smtClean="0"/>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58</a:t>
            </a:fld>
            <a:endParaRPr lang="es-MX"/>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a:t>
            </a:fld>
            <a:endParaRPr lang="es-MX"/>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a:t>
            </a:fld>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a:t>
            </a:fld>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9</a:t>
            </a:fld>
            <a:endParaRPr lang="es-MX"/>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Invitar a los participantes</a:t>
            </a:r>
            <a:r>
              <a:rPr lang="es-MX" baseline="0" dirty="0" smtClean="0"/>
              <a:t> a ponerse en la siguiente situación: “Pedro y Camelia son recién egresados de la escuela y van a inventar un proyecto que les permita autofinanciarse por un año. La situación se la plantean considerando que su incorporación al mercado de trabajo, como recién egresadas, tiende a complicarse e incluso, una vez que lo hagan, su sostenimiento no es fácil.</a:t>
            </a:r>
          </a:p>
          <a:p>
            <a:r>
              <a:rPr lang="es-MX" baseline="0" dirty="0" smtClean="0"/>
              <a:t>Pegar en el pizarrón la hoja que contiene el formato del proyecto, para que los participantes lo tengan a la vista, destacando la etapa que van a desarrollar en esta sesión.</a:t>
            </a:r>
          </a:p>
          <a:p>
            <a:r>
              <a:rPr lang="es-MX" baseline="0" dirty="0" smtClean="0"/>
              <a:t>Comentarles que el grupo representarán, independientemente del número de integrantes, a Pedro y Camila.</a:t>
            </a:r>
          </a:p>
          <a:p>
            <a:r>
              <a:rPr lang="es-MX" baseline="0" dirty="0" smtClean="0"/>
              <a:t>Solicitarles que imaginen un proyecto, que lo bauticen con un nombre apropiado y que definan la contribución que hará el proyecto; los productos o servicios que ofrecerá y la población objetivo de la iniciativa.</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10</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grpSp>
        <p:nvGrpSpPr>
          <p:cNvPr id="16" name="15 Grupo"/>
          <p:cNvGrpSpPr/>
          <p:nvPr userDrawn="1"/>
        </p:nvGrpSpPr>
        <p:grpSpPr>
          <a:xfrm>
            <a:off x="-108520" y="476672"/>
            <a:ext cx="9577064" cy="6381328"/>
            <a:chOff x="-108520" y="476672"/>
            <a:chExt cx="9577064" cy="6381328"/>
          </a:xfrm>
        </p:grpSpPr>
        <p:sp>
          <p:nvSpPr>
            <p:cNvPr id="15" name="14 CuadroTexto"/>
            <p:cNvSpPr txBox="1"/>
            <p:nvPr userDrawn="1"/>
          </p:nvSpPr>
          <p:spPr>
            <a:xfrm>
              <a:off x="4499992" y="3087737"/>
              <a:ext cx="496855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SEP</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sp>
          <p:nvSpPr>
            <p:cNvPr id="14" name="13 CuadroTexto"/>
            <p:cNvSpPr txBox="1"/>
            <p:nvPr userDrawn="1"/>
          </p:nvSpPr>
          <p:spPr>
            <a:xfrm>
              <a:off x="-108520" y="476672"/>
              <a:ext cx="640871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STPS</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grpSp>
          <p:nvGrpSpPr>
            <p:cNvPr id="13" name="12 Grupo"/>
            <p:cNvGrpSpPr/>
            <p:nvPr userDrawn="1"/>
          </p:nvGrpSpPr>
          <p:grpSpPr>
            <a:xfrm>
              <a:off x="0" y="6353944"/>
              <a:ext cx="9144000" cy="504056"/>
              <a:chOff x="179512" y="6021288"/>
              <a:chExt cx="8856984" cy="504056"/>
            </a:xfrm>
          </p:grpSpPr>
          <p:sp>
            <p:nvSpPr>
              <p:cNvPr id="10" name="9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1" name="10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sp>
        <p:nvSpPr>
          <p:cNvPr id="2" name="1 Título"/>
          <p:cNvSpPr>
            <a:spLocks noGrp="1"/>
          </p:cNvSpPr>
          <p:nvPr>
            <p:ph type="ctrTitle"/>
          </p:nvPr>
        </p:nvSpPr>
        <p:spPr>
          <a:xfrm>
            <a:off x="971600" y="2204864"/>
            <a:ext cx="7772400" cy="1470025"/>
          </a:xfrm>
        </p:spPr>
        <p:txBody>
          <a:bodyPr/>
          <a:lstStyle>
            <a:lvl1pPr>
              <a:defRPr b="1">
                <a:solidFill>
                  <a:schemeClr val="tx2">
                    <a:lumMod val="50000"/>
                  </a:schemeClr>
                </a:solidFill>
              </a:defRPr>
            </a:lvl1pPr>
          </a:lstStyle>
          <a:p>
            <a:r>
              <a:rPr lang="es-ES" dirty="0" smtClean="0"/>
              <a:t>Haga clic para modificar el estilo de título del patrón</a:t>
            </a:r>
            <a:endParaRPr lang="es-MX" dirty="0"/>
          </a:p>
        </p:txBody>
      </p:sp>
      <p:sp>
        <p:nvSpPr>
          <p:cNvPr id="3" name="2 Subtítulo"/>
          <p:cNvSpPr>
            <a:spLocks noGrp="1"/>
          </p:cNvSpPr>
          <p:nvPr>
            <p:ph type="subTitle" idx="1"/>
          </p:nvPr>
        </p:nvSpPr>
        <p:spPr>
          <a:xfrm>
            <a:off x="1475656" y="4077072"/>
            <a:ext cx="6400800" cy="1752600"/>
          </a:xfrm>
        </p:spPr>
        <p:txBody>
          <a:bodyPr/>
          <a:lstStyle>
            <a:lvl1pPr marL="0" indent="0" algn="ctr">
              <a:buNone/>
              <a:defRPr b="1">
                <a:solidFill>
                  <a:schemeClr val="tx1">
                    <a:tint val="75000"/>
                  </a:schemeClr>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s-MX" dirty="0"/>
          </a:p>
        </p:txBody>
      </p:sp>
      <p:sp>
        <p:nvSpPr>
          <p:cNvPr id="4" name="3 Marcador de fecha"/>
          <p:cNvSpPr>
            <a:spLocks noGrp="1"/>
          </p:cNvSpPr>
          <p:nvPr>
            <p:ph type="dt" sz="half" idx="10"/>
          </p:nvPr>
        </p:nvSpPr>
        <p:spPr>
          <a:xfrm>
            <a:off x="323528" y="6309320"/>
            <a:ext cx="2133600" cy="365125"/>
          </a:xfrm>
        </p:spPr>
        <p:txBody>
          <a:bodyPr/>
          <a:lstStyle>
            <a:lvl1pPr>
              <a:defRPr b="1">
                <a:solidFill>
                  <a:schemeClr val="tx2">
                    <a:lumMod val="50000"/>
                  </a:schemeClr>
                </a:solidFill>
              </a:defRPr>
            </a:lvl1pPr>
          </a:lstStyle>
          <a:p>
            <a:fld id="{C6E88800-039B-4D78-9E9A-7379C6584A6D}" type="datetime1">
              <a:rPr lang="es-MX" smtClean="0"/>
              <a:pPr/>
              <a:t>14/09/2011</a:t>
            </a:fld>
            <a:endParaRPr lang="es-MX"/>
          </a:p>
        </p:txBody>
      </p:sp>
      <p:sp>
        <p:nvSpPr>
          <p:cNvPr id="5" name="4 Marcador de pie de página"/>
          <p:cNvSpPr>
            <a:spLocks noGrp="1"/>
          </p:cNvSpPr>
          <p:nvPr>
            <p:ph type="ftr" sz="quarter" idx="11"/>
          </p:nvPr>
        </p:nvSpPr>
        <p:spPr>
          <a:xfrm>
            <a:off x="3131840" y="6309320"/>
            <a:ext cx="2895600" cy="365125"/>
          </a:xfrm>
        </p:spPr>
        <p:txBody>
          <a:bodyPr/>
          <a:lstStyle>
            <a:lvl1pPr>
              <a:defRPr b="1">
                <a:solidFill>
                  <a:schemeClr val="tx2">
                    <a:lumMod val="50000"/>
                  </a:schemeClr>
                </a:solidFill>
              </a:defRPr>
            </a:lvl1pPr>
          </a:lstStyle>
          <a:p>
            <a:endParaRPr lang="es-MX" dirty="0"/>
          </a:p>
        </p:txBody>
      </p:sp>
      <p:sp>
        <p:nvSpPr>
          <p:cNvPr id="6" name="5 Marcador de número de diapositiva"/>
          <p:cNvSpPr>
            <a:spLocks noGrp="1"/>
          </p:cNvSpPr>
          <p:nvPr>
            <p:ph type="sldNum" sz="quarter" idx="12"/>
          </p:nvPr>
        </p:nvSpPr>
        <p:spPr>
          <a:xfrm>
            <a:off x="6588224" y="6309320"/>
            <a:ext cx="2133600" cy="365125"/>
          </a:xfrm>
        </p:spPr>
        <p:txBody>
          <a:bodyPr/>
          <a:lstStyle>
            <a:lvl1pPr>
              <a:defRPr b="1">
                <a:solidFill>
                  <a:schemeClr val="tx2">
                    <a:lumMod val="50000"/>
                  </a:schemeClr>
                </a:solidFill>
              </a:defRPr>
            </a:lvl1pPr>
          </a:lstStyle>
          <a:p>
            <a:fld id="{863DAC2C-C515-4487-A285-EDDAB0EBC0A4}" type="slidenum">
              <a:rPr lang="es-MX" smtClean="0"/>
              <a:pPr/>
              <a:t>‹Nº›</a:t>
            </a:fld>
            <a:endParaRPr lang="es-MX"/>
          </a:p>
        </p:txBody>
      </p:sp>
      <p:grpSp>
        <p:nvGrpSpPr>
          <p:cNvPr id="9" name="8 Grupo"/>
          <p:cNvGrpSpPr/>
          <p:nvPr userDrawn="1"/>
        </p:nvGrpSpPr>
        <p:grpSpPr>
          <a:xfrm>
            <a:off x="0" y="188640"/>
            <a:ext cx="9144000" cy="936104"/>
            <a:chOff x="251520" y="188640"/>
            <a:chExt cx="8676456" cy="936104"/>
          </a:xfrm>
        </p:grpSpPr>
        <p:sp>
          <p:nvSpPr>
            <p:cNvPr id="7" name="6 Rectángulo"/>
            <p:cNvSpPr/>
            <p:nvPr userDrawn="1"/>
          </p:nvSpPr>
          <p:spPr>
            <a:xfrm>
              <a:off x="251520" y="188640"/>
              <a:ext cx="8676456"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7 Rectángulo"/>
            <p:cNvSpPr/>
            <p:nvPr userDrawn="1"/>
          </p:nvSpPr>
          <p:spPr>
            <a:xfrm>
              <a:off x="251520" y="548680"/>
              <a:ext cx="8676456" cy="576064"/>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17" name="16 CuadroTexto"/>
          <p:cNvSpPr txBox="1"/>
          <p:nvPr userDrawn="1"/>
        </p:nvSpPr>
        <p:spPr>
          <a:xfrm>
            <a:off x="0" y="4509120"/>
            <a:ext cx="3995936" cy="2215991"/>
          </a:xfrm>
          <a:prstGeom prst="rect">
            <a:avLst/>
          </a:prstGeom>
          <a:noFill/>
        </p:spPr>
        <p:txBody>
          <a:bodyPr wrap="square" rtlCol="0">
            <a:spAutoFit/>
          </a:bodyPr>
          <a:lstStyle/>
          <a:p>
            <a:r>
              <a:rPr lang="es-MX" sz="13800" b="1" dirty="0" smtClean="0">
                <a:solidFill>
                  <a:schemeClr val="bg1">
                    <a:lumMod val="85000"/>
                  </a:schemeClr>
                </a:solidFill>
                <a:effectLst>
                  <a:outerShdw blurRad="38100" dist="38100" dir="2700000" algn="tl">
                    <a:schemeClr val="accent6">
                      <a:lumMod val="75000"/>
                      <a:alpha val="43000"/>
                    </a:schemeClr>
                  </a:outerShdw>
                </a:effectLst>
              </a:rPr>
              <a:t>STPS</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
        <p:nvSpPr>
          <p:cNvPr id="18" name="17 CuadroTexto"/>
          <p:cNvSpPr txBox="1"/>
          <p:nvPr userDrawn="1"/>
        </p:nvSpPr>
        <p:spPr>
          <a:xfrm>
            <a:off x="5651104" y="620688"/>
            <a:ext cx="3492896" cy="2215991"/>
          </a:xfrm>
          <a:prstGeom prst="rect">
            <a:avLst/>
          </a:prstGeom>
          <a:noFill/>
        </p:spPr>
        <p:txBody>
          <a:bodyPr wrap="square" rtlCol="0">
            <a:spAutoFit/>
          </a:bodyPr>
          <a:lstStyle/>
          <a:p>
            <a:pPr algn="r"/>
            <a:r>
              <a:rPr lang="es-MX" sz="13800" b="1" dirty="0" smtClean="0">
                <a:solidFill>
                  <a:schemeClr val="bg1">
                    <a:lumMod val="85000"/>
                  </a:schemeClr>
                </a:solidFill>
                <a:effectLst>
                  <a:outerShdw blurRad="38100" dist="38100" dir="2700000" algn="tl">
                    <a:schemeClr val="accent6">
                      <a:lumMod val="75000"/>
                      <a:alpha val="43000"/>
                    </a:schemeClr>
                  </a:outerShdw>
                </a:effectLst>
              </a:rPr>
              <a:t>SEP</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CCB79BD-6B80-4A21-9487-41A15BBF26EF}"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4B1098C-65E0-4FC6-8B5F-00E8991A0A05}"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38100" dist="50800" dir="2700000" algn="tl">
                    <a:schemeClr val="accent6">
                      <a:lumMod val="75000"/>
                      <a:alpha val="43000"/>
                    </a:schemeClr>
                  </a:outerShdw>
                </a:effectLst>
              </a:defRPr>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467544" y="1484784"/>
            <a:ext cx="8229600" cy="4741987"/>
          </a:xfrm>
        </p:spPr>
        <p:txBody>
          <a:bodyPr/>
          <a:lstStyle>
            <a:lvl1pPr algn="just">
              <a:lnSpc>
                <a:spcPct val="150000"/>
              </a:lnSpc>
              <a:defRPr/>
            </a:lvl1pPr>
            <a:lvl2pPr algn="just">
              <a:lnSpc>
                <a:spcPct val="150000"/>
              </a:lnSpc>
              <a:defRPr/>
            </a:lvl2pPr>
            <a:lvl3pPr algn="just">
              <a:lnSpc>
                <a:spcPct val="150000"/>
              </a:lnSpc>
              <a:defRPr/>
            </a:lvl3pPr>
            <a:lvl4pPr algn="just">
              <a:lnSpc>
                <a:spcPct val="150000"/>
              </a:lnSpc>
              <a:defRPr/>
            </a:lvl4pPr>
            <a:lvl5pPr algn="just">
              <a:lnSpc>
                <a:spcPct val="150000"/>
              </a:lnSpc>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p:ph type="dt" sz="half" idx="10"/>
          </p:nvPr>
        </p:nvSpPr>
        <p:spPr/>
        <p:txBody>
          <a:bodyPr/>
          <a:lstStyle/>
          <a:p>
            <a:fld id="{CFF0903D-4023-4CE4-95A5-580C8DCAC529}"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a:xfrm>
            <a:off x="7010400" y="6492875"/>
            <a:ext cx="2133600" cy="365125"/>
          </a:xfrm>
        </p:spPr>
        <p:txBody>
          <a:bodyPr/>
          <a:lstStyle>
            <a:lvl1pPr>
              <a:defRPr sz="2000">
                <a:effectLst>
                  <a:outerShdw blurRad="38100" dist="38100" dir="2700000" algn="tl">
                    <a:srgbClr val="000000">
                      <a:alpha val="43137"/>
                    </a:srgbClr>
                  </a:outerShdw>
                </a:effectLst>
              </a:defRPr>
            </a:lvl1pPr>
          </a:lstStyle>
          <a:p>
            <a:fld id="{863DAC2C-C515-4487-A285-EDDAB0EBC0A4}" type="slidenum">
              <a:rPr lang="es-MX" smtClean="0"/>
              <a:pPr/>
              <a:t>‹Nº›</a:t>
            </a:fld>
            <a:endParaRPr lang="es-MX"/>
          </a:p>
        </p:txBody>
      </p:sp>
      <p:grpSp>
        <p:nvGrpSpPr>
          <p:cNvPr id="10" name="9 Grupo"/>
          <p:cNvGrpSpPr/>
          <p:nvPr userDrawn="1"/>
        </p:nvGrpSpPr>
        <p:grpSpPr>
          <a:xfrm>
            <a:off x="3851920" y="6497960"/>
            <a:ext cx="1547664" cy="360040"/>
            <a:chOff x="7596336" y="1268760"/>
            <a:chExt cx="1547664" cy="360040"/>
          </a:xfrm>
        </p:grpSpPr>
        <p:pic>
          <p:nvPicPr>
            <p:cNvPr id="11"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2"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solidFill>
                  <a:schemeClr val="bg1">
                    <a:lumMod val="65000"/>
                  </a:schemeClr>
                </a:solidFill>
                <a:effectLst>
                  <a:outerShdw blurRad="38100" dist="63500" dir="18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722313" y="2906713"/>
            <a:ext cx="7772400" cy="1500187"/>
          </a:xfrm>
        </p:spPr>
        <p:txBody>
          <a:bodyPr anchor="b">
            <a:normAutofit/>
          </a:bodyPr>
          <a:lstStyle>
            <a:lvl1pPr marL="0" indent="0">
              <a:buNone/>
              <a:defRPr sz="2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F2E7B81-E61A-4224-B5FB-7E4B49463541}"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2E59B98-F246-4BD3-81BE-D287E4EB747B}"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256CFC58-79BD-4561-AC23-3F008873DA2C}" type="datetime1">
              <a:rPr lang="es-MX" smtClean="0"/>
              <a:pPr/>
              <a:t>14/09/2011</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88900" dist="38100" dir="24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fecha"/>
          <p:cNvSpPr>
            <a:spLocks noGrp="1"/>
          </p:cNvSpPr>
          <p:nvPr>
            <p:ph type="dt" sz="half" idx="10"/>
          </p:nvPr>
        </p:nvSpPr>
        <p:spPr/>
        <p:txBody>
          <a:bodyPr/>
          <a:lstStyle/>
          <a:p>
            <a:fld id="{9CB5753D-753F-43E0-8E52-DB652B179E7E}" type="datetime1">
              <a:rPr lang="es-MX" smtClean="0"/>
              <a:pPr/>
              <a:t>14/09/2011</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grpSp>
        <p:nvGrpSpPr>
          <p:cNvPr id="9" name="8 Grupo"/>
          <p:cNvGrpSpPr/>
          <p:nvPr userDrawn="1"/>
        </p:nvGrpSpPr>
        <p:grpSpPr>
          <a:xfrm>
            <a:off x="7605480" y="5985856"/>
            <a:ext cx="1547664" cy="360040"/>
            <a:chOff x="7596336" y="1268760"/>
            <a:chExt cx="1547664" cy="360040"/>
          </a:xfrm>
        </p:grpSpPr>
        <p:pic>
          <p:nvPicPr>
            <p:cNvPr id="10"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1"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49CC4BB-E7AB-4692-B115-DC665A13743E}" type="datetime1">
              <a:rPr lang="es-MX" smtClean="0"/>
              <a:pPr/>
              <a:t>14/09/2011</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728EE47-053A-4ECE-BC10-AFC23301BFA5}"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0AB1326-50E9-4CD7-BCDD-905FC90732F8}"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9 Grupo"/>
          <p:cNvGrpSpPr/>
          <p:nvPr userDrawn="1"/>
        </p:nvGrpSpPr>
        <p:grpSpPr>
          <a:xfrm>
            <a:off x="0" y="6353944"/>
            <a:ext cx="9144000" cy="504056"/>
            <a:chOff x="179512" y="6021288"/>
            <a:chExt cx="8856984" cy="504056"/>
          </a:xfrm>
        </p:grpSpPr>
        <p:sp>
          <p:nvSpPr>
            <p:cNvPr id="11" name="10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3" name="12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nvGrpSpPr>
          <p:cNvPr id="14" name="13 Grupo"/>
          <p:cNvGrpSpPr/>
          <p:nvPr userDrawn="1"/>
        </p:nvGrpSpPr>
        <p:grpSpPr>
          <a:xfrm>
            <a:off x="0" y="188640"/>
            <a:ext cx="9144000" cy="936104"/>
            <a:chOff x="0" y="188640"/>
            <a:chExt cx="9144000" cy="936104"/>
          </a:xfrm>
        </p:grpSpPr>
        <p:sp>
          <p:nvSpPr>
            <p:cNvPr id="8" name="7 Rectángulo"/>
            <p:cNvSpPr/>
            <p:nvPr userDrawn="1"/>
          </p:nvSpPr>
          <p:spPr>
            <a:xfrm>
              <a:off x="0" y="188640"/>
              <a:ext cx="9144000"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8 Rectángulo"/>
            <p:cNvSpPr/>
            <p:nvPr userDrawn="1"/>
          </p:nvSpPr>
          <p:spPr>
            <a:xfrm>
              <a:off x="0" y="404664"/>
              <a:ext cx="9144000" cy="720080"/>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2" name="1 Marcador de título"/>
          <p:cNvSpPr>
            <a:spLocks noGrp="1"/>
          </p:cNvSpPr>
          <p:nvPr userDrawn="1">
            <p:ph type="title"/>
          </p:nvPr>
        </p:nvSpPr>
        <p:spPr>
          <a:xfrm>
            <a:off x="457200" y="274638"/>
            <a:ext cx="8229600" cy="1143000"/>
          </a:xfrm>
          <a:prstGeom prst="rect">
            <a:avLst/>
          </a:prstGeom>
        </p:spPr>
        <p:txBody>
          <a:bodyPr vert="horz" lIns="91440" tIns="45720" rIns="91440" bIns="45720" rtlCol="0" anchor="ctr">
            <a:normAutofit/>
          </a:bodyPr>
          <a:lstStyle/>
          <a:p>
            <a:r>
              <a:rPr lang="es-ES" dirty="0" smtClean="0"/>
              <a:t>Haga clic para modificar el estilo de título del patrón</a:t>
            </a:r>
            <a:endParaRPr lang="es-MX" dirty="0"/>
          </a:p>
        </p:txBody>
      </p:sp>
      <p:sp>
        <p:nvSpPr>
          <p:cNvPr id="3" name="2 Marcador de texto"/>
          <p:cNvSpPr>
            <a:spLocks noGrp="1"/>
          </p:cNvSpPr>
          <p:nvPr userDrawn="1">
            <p:ph type="body" idx="1"/>
          </p:nvPr>
        </p:nvSpPr>
        <p:spPr>
          <a:xfrm>
            <a:off x="467544" y="1700808"/>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userDrawn="1">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chemeClr val="tx2">
                    <a:lumMod val="50000"/>
                  </a:schemeClr>
                </a:solidFill>
              </a:defRPr>
            </a:lvl1pPr>
          </a:lstStyle>
          <a:p>
            <a:fld id="{11D890E9-2B6A-4EBA-8C97-82AC457B7773}" type="datetime1">
              <a:rPr lang="es-MX" smtClean="0"/>
              <a:pPr/>
              <a:t>14/09/2011</a:t>
            </a:fld>
            <a:endParaRPr lang="es-MX"/>
          </a:p>
        </p:txBody>
      </p:sp>
      <p:sp>
        <p:nvSpPr>
          <p:cNvPr id="5" name="4 Marcador de pie de página"/>
          <p:cNvSpPr>
            <a:spLocks noGrp="1"/>
          </p:cNvSpPr>
          <p:nvPr userDrawn="1">
            <p:ph type="ftr" sz="quarter" idx="3"/>
          </p:nvPr>
        </p:nvSpPr>
        <p:spPr>
          <a:xfrm>
            <a:off x="3124200" y="6356350"/>
            <a:ext cx="2895600" cy="365125"/>
          </a:xfrm>
          <a:prstGeom prst="rect">
            <a:avLst/>
          </a:prstGeom>
        </p:spPr>
        <p:txBody>
          <a:bodyPr vert="horz" lIns="91440" tIns="45720" rIns="91440" bIns="45720" rtlCol="0" anchor="ctr"/>
          <a:lstStyle>
            <a:lvl1pPr algn="ctr">
              <a:defRPr sz="1200" b="1">
                <a:solidFill>
                  <a:schemeClr val="tx2">
                    <a:lumMod val="50000"/>
                  </a:schemeClr>
                </a:solidFill>
              </a:defRPr>
            </a:lvl1pPr>
          </a:lstStyle>
          <a:p>
            <a:endParaRPr lang="es-MX" dirty="0"/>
          </a:p>
        </p:txBody>
      </p:sp>
      <p:sp>
        <p:nvSpPr>
          <p:cNvPr id="6" name="5 Marcador de número de diapositiva"/>
          <p:cNvSpPr>
            <a:spLocks noGrp="1"/>
          </p:cNvSpPr>
          <p:nvPr userDrawn="1">
            <p:ph type="sldNum" sz="quarter" idx="4"/>
          </p:nvPr>
        </p:nvSpPr>
        <p:spPr>
          <a:xfrm>
            <a:off x="7010400" y="6492875"/>
            <a:ext cx="2133600" cy="365125"/>
          </a:xfrm>
          <a:prstGeom prst="rect">
            <a:avLst/>
          </a:prstGeom>
        </p:spPr>
        <p:txBody>
          <a:bodyPr vert="horz" lIns="91440" tIns="45720" rIns="91440" bIns="45720" rtlCol="0" anchor="ctr"/>
          <a:lstStyle>
            <a:lvl1pPr algn="r">
              <a:defRPr sz="1200" b="1">
                <a:solidFill>
                  <a:schemeClr val="tx2">
                    <a:lumMod val="50000"/>
                  </a:schemeClr>
                </a:solidFill>
              </a:defRPr>
            </a:lvl1pPr>
          </a:lstStyle>
          <a:p>
            <a:fld id="{863DAC2C-C515-4487-A285-EDDAB0EBC0A4}"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0" eaLnBrk="1" latinLnBrk="0" hangingPunct="1">
        <a:spcBef>
          <a:spcPct val="0"/>
        </a:spcBef>
        <a:buNone/>
        <a:defRPr sz="4400" b="1" kern="1200">
          <a:solidFill>
            <a:schemeClr val="bg1">
              <a:lumMod val="75000"/>
            </a:schemeClr>
          </a:solidFill>
          <a:effectLst>
            <a:outerShdw blurRad="38100" dist="38100" dir="2700000" algn="tl">
              <a:srgbClr val="000000">
                <a:alpha val="43137"/>
              </a:srgbClr>
            </a:outerShdw>
          </a:effectLst>
          <a:latin typeface="+mj-lt"/>
          <a:ea typeface="+mj-ea"/>
          <a:cs typeface="+mj-cs"/>
        </a:defRPr>
      </a:lvl1pPr>
    </p:titleStyle>
    <p:bodyStyle>
      <a:lvl1pPr marL="342900" indent="-342900" algn="just" defTabSz="914400" rtl="0" eaLnBrk="1" latinLnBrk="0" hangingPunct="1">
        <a:spcBef>
          <a:spcPct val="20000"/>
        </a:spcBef>
        <a:buFont typeface="Arial" pitchFamily="34" charset="0"/>
        <a:buChar char="•"/>
        <a:defRPr sz="3200" kern="1200">
          <a:solidFill>
            <a:schemeClr val="tx2">
              <a:lumMod val="50000"/>
            </a:schemeClr>
          </a:solidFill>
          <a:latin typeface="+mn-lt"/>
          <a:ea typeface="+mn-ea"/>
          <a:cs typeface="+mn-cs"/>
        </a:defRPr>
      </a:lvl1pPr>
      <a:lvl2pPr marL="742950" indent="-285750" algn="just" defTabSz="914400" rtl="0" eaLnBrk="1" latinLnBrk="0" hangingPunct="1">
        <a:spcBef>
          <a:spcPct val="20000"/>
        </a:spcBef>
        <a:buFont typeface="Arial" pitchFamily="34" charset="0"/>
        <a:buChar char="–"/>
        <a:defRPr sz="2800" kern="1200">
          <a:solidFill>
            <a:schemeClr val="tx2">
              <a:lumMod val="50000"/>
            </a:schemeClr>
          </a:solidFill>
          <a:latin typeface="+mn-lt"/>
          <a:ea typeface="+mn-ea"/>
          <a:cs typeface="+mn-cs"/>
        </a:defRPr>
      </a:lvl2pPr>
      <a:lvl3pPr marL="1143000" indent="-228600" algn="just" defTabSz="914400" rtl="0" eaLnBrk="1" latinLnBrk="0" hangingPunct="1">
        <a:spcBef>
          <a:spcPct val="20000"/>
        </a:spcBef>
        <a:buFont typeface="Arial" pitchFamily="34" charset="0"/>
        <a:buChar char="•"/>
        <a:defRPr sz="2400" kern="1200">
          <a:solidFill>
            <a:schemeClr val="tx2">
              <a:lumMod val="50000"/>
            </a:schemeClr>
          </a:solidFill>
          <a:latin typeface="+mn-lt"/>
          <a:ea typeface="+mn-ea"/>
          <a:cs typeface="+mn-cs"/>
        </a:defRPr>
      </a:lvl3pPr>
      <a:lvl4pPr marL="16002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4pPr>
      <a:lvl5pPr marL="20574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204864"/>
            <a:ext cx="7772400" cy="1470025"/>
          </a:xfrm>
        </p:spPr>
        <p:txBody>
          <a:bodyPr>
            <a:noAutofit/>
          </a:bodyPr>
          <a:lstStyle/>
          <a:p>
            <a:r>
              <a:rPr lang="es-MX" sz="7200" cap="all" dirty="0" smtClean="0">
                <a:solidFill>
                  <a:schemeClr val="tx1">
                    <a:lumMod val="85000"/>
                    <a:lumOff val="15000"/>
                  </a:schemeClr>
                </a:solidFill>
                <a:effectLst>
                  <a:outerShdw blurRad="38100" dist="63500" dir="1200000" algn="tl">
                    <a:srgbClr val="D8670A">
                      <a:alpha val="42745"/>
                    </a:srgbClr>
                  </a:outerShdw>
                </a:effectLst>
              </a:rPr>
              <a:t>TALLER “Jóvenes productivos”</a:t>
            </a:r>
            <a:endParaRPr lang="es-MX" sz="7200" cap="all" dirty="0">
              <a:solidFill>
                <a:schemeClr val="tx1">
                  <a:lumMod val="85000"/>
                  <a:lumOff val="15000"/>
                </a:schemeClr>
              </a:solidFill>
              <a:effectLst>
                <a:outerShdw blurRad="38100" dist="63500" dir="1200000" algn="tl">
                  <a:srgbClr val="D8670A">
                    <a:alpha val="42745"/>
                  </a:srgbClr>
                </a:outerShdw>
              </a:effectLst>
            </a:endParaRPr>
          </a:p>
        </p:txBody>
      </p:sp>
      <p:sp>
        <p:nvSpPr>
          <p:cNvPr id="3" name="2 Subtítulo"/>
          <p:cNvSpPr>
            <a:spLocks noGrp="1"/>
          </p:cNvSpPr>
          <p:nvPr>
            <p:ph type="subTitle" idx="1"/>
          </p:nvPr>
        </p:nvSpPr>
        <p:spPr>
          <a:xfrm>
            <a:off x="1371600" y="4077072"/>
            <a:ext cx="6400800" cy="1752600"/>
          </a:xfrm>
        </p:spPr>
        <p:txBody>
          <a:bodyPr anchor="ctr"/>
          <a:lstStyle/>
          <a:p>
            <a:r>
              <a:rPr lang="es-MX" cap="all" dirty="0" smtClean="0">
                <a:effectLst>
                  <a:outerShdw blurRad="38100" dist="38100" dir="2700000" algn="tl">
                    <a:schemeClr val="accent6">
                      <a:lumMod val="75000"/>
                      <a:alpha val="43000"/>
                    </a:schemeClr>
                  </a:outerShdw>
                </a:effectLst>
              </a:rPr>
              <a:t>planeación y gestión </a:t>
            </a:r>
          </a:p>
          <a:p>
            <a:r>
              <a:rPr lang="es-MX" cap="all" dirty="0" smtClean="0">
                <a:effectLst>
                  <a:outerShdw blurRad="38100" dist="38100" dir="2700000" algn="tl">
                    <a:schemeClr val="accent6">
                      <a:lumMod val="75000"/>
                      <a:alpha val="43000"/>
                    </a:schemeClr>
                  </a:outerShdw>
                </a:effectLst>
              </a:rPr>
              <a:t>de proyectos</a:t>
            </a:r>
            <a:endParaRPr lang="es-MX" cap="all" dirty="0">
              <a:effectLst>
                <a:outerShdw blurRad="38100" dist="38100" dir="2700000" algn="tl">
                  <a:schemeClr val="accent6">
                    <a:lumMod val="75000"/>
                    <a:alpha val="43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750"/>
                            </p:stCondLst>
                            <p:childTnLst>
                              <p:par>
                                <p:cTn id="13" presetID="29"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
                                            <p:txEl>
                                              <p:pRg st="0" end="0"/>
                                            </p:txEl>
                                          </p:spTgt>
                                        </p:tgtEl>
                                      </p:cBhvr>
                                    </p:animEffect>
                                  </p:childTnLst>
                                </p:cTn>
                              </p:par>
                            </p:childTnLst>
                          </p:cTn>
                        </p:par>
                        <p:par>
                          <p:cTn id="18" fill="hold">
                            <p:stCondLst>
                              <p:cond delay="2750"/>
                            </p:stCondLst>
                            <p:childTnLst>
                              <p:par>
                                <p:cTn id="19" presetID="29" presetClass="entr" presetSubtype="0" fill="hold" grpId="0"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3" name="2 Marcador de contenido"/>
          <p:cNvSpPr>
            <a:spLocks noGrp="1"/>
          </p:cNvSpPr>
          <p:nvPr>
            <p:ph idx="1"/>
          </p:nvPr>
        </p:nvSpPr>
        <p:spPr/>
        <p:txBody>
          <a:bodyPr>
            <a:noAutofit/>
          </a:bodyPr>
          <a:lstStyle/>
          <a:p>
            <a:pPr algn="just"/>
            <a:r>
              <a:rPr lang="es-MX" sz="2400" dirty="0" smtClean="0"/>
              <a:t>Descripción de la actividad</a:t>
            </a:r>
          </a:p>
          <a:p>
            <a:pPr lvl="1" algn="just"/>
            <a:r>
              <a:rPr lang="es-MX" sz="1800" dirty="0" smtClean="0"/>
              <a:t>Formen grupos de 7 personas, todos los integrantes deben ser afines, considerando que deberán compartir el trabajo durante un largo tiempo.</a:t>
            </a:r>
          </a:p>
          <a:p>
            <a:pPr lvl="1" algn="just"/>
            <a:endParaRPr lang="es-MX" sz="1800" dirty="0" smtClean="0"/>
          </a:p>
          <a:p>
            <a:pPr lvl="1" algn="just"/>
            <a:r>
              <a:rPr lang="es-MX" sz="1800" dirty="0" smtClean="0"/>
              <a:t>Una vez integrados los equipos, cada uno deberá nombrar un coordinador, mismo que deberá desempeñar dicha función hasta el fin de las actividades de esta área de competencia.</a:t>
            </a:r>
            <a:endParaRPr lang="es-MX" sz="1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36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1" end="1"/>
                                            </p:txEl>
                                          </p:spTgt>
                                        </p:tgtEl>
                                      </p:cBhvr>
                                    </p:animEffect>
                                  </p:childTnLst>
                                </p:cTn>
                              </p:par>
                            </p:childTnLst>
                          </p:cTn>
                        </p:par>
                        <p:par>
                          <p:cTn id="26" fill="hold">
                            <p:stCondLst>
                              <p:cond delay="1005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3" name="2 Marcador de contenido"/>
          <p:cNvSpPr>
            <a:spLocks noGrp="1"/>
          </p:cNvSpPr>
          <p:nvPr>
            <p:ph idx="1"/>
          </p:nvPr>
        </p:nvSpPr>
        <p:spPr>
          <a:xfrm>
            <a:off x="467544" y="1063277"/>
            <a:ext cx="8229600" cy="5246043"/>
          </a:xfrm>
        </p:spPr>
        <p:txBody>
          <a:bodyPr>
            <a:noAutofit/>
          </a:bodyPr>
          <a:lstStyle/>
          <a:p>
            <a:pPr algn="just"/>
            <a:r>
              <a:rPr lang="es-MX" sz="2400" dirty="0" smtClean="0"/>
              <a:t>Desarrollo de la actividad:</a:t>
            </a:r>
          </a:p>
          <a:p>
            <a:pPr lvl="1" algn="just"/>
            <a:r>
              <a:rPr lang="es-MX" sz="1800" dirty="0" smtClean="0"/>
              <a:t>En esta primera sesión del Área Planificación y Gestión de Proyectos, los participantes tendrán la oportunidad de imaginar un proyecto y, en este contexto, fijar sus objetivos para vivenciar el beneficio de orientar acciones según un propósito definido.</a:t>
            </a:r>
          </a:p>
          <a:p>
            <a:pPr lvl="1" algn="just"/>
            <a:endParaRPr lang="es-MX" sz="800" dirty="0" smtClean="0"/>
          </a:p>
          <a:p>
            <a:pPr lvl="1" algn="just"/>
            <a:r>
              <a:rPr lang="es-MX" sz="1800" dirty="0" smtClean="0"/>
              <a:t>Durante el ejercicio, los estudiantes serán invitados a imaginar un proyecto que les permitirá autofinanciarse durante períodos de tiempo relativamente prolongados, a partir de la visualización de unas imágenes en un collage. </a:t>
            </a:r>
          </a:p>
          <a:p>
            <a:pPr lvl="1" algn="just"/>
            <a:endParaRPr lang="es-MX" sz="800" dirty="0" smtClean="0"/>
          </a:p>
          <a:p>
            <a:pPr lvl="1" algn="just"/>
            <a:r>
              <a:rPr lang="es-MX" sz="1800" dirty="0" smtClean="0"/>
              <a:t>Definido cuál será el proyecto, deben identificar un objetivo central y varios objetivos específicos. Finalmente se les solicitará recopilar información útil para este fin.</a:t>
            </a:r>
            <a:endParaRPr lang="es-MX" sz="1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36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1" end="1"/>
                                            </p:txEl>
                                          </p:spTgt>
                                        </p:tgtEl>
                                      </p:cBhvr>
                                    </p:animEffect>
                                  </p:childTnLst>
                                </p:cTn>
                              </p:par>
                            </p:childTnLst>
                          </p:cTn>
                        </p:par>
                        <p:par>
                          <p:cTn id="26" fill="hold">
                            <p:stCondLst>
                              <p:cond delay="149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3" end="3"/>
                                            </p:txEl>
                                          </p:spTgt>
                                        </p:tgtEl>
                                      </p:cBhvr>
                                    </p:animEffect>
                                  </p:childTnLst>
                                </p:cTn>
                              </p:par>
                            </p:childTnLst>
                          </p:cTn>
                        </p:par>
                        <p:par>
                          <p:cTn id="34" fill="hold">
                            <p:stCondLst>
                              <p:cond delay="2505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4" name="3 Marcador de número de diapositiva"/>
          <p:cNvSpPr>
            <a:spLocks noGrp="1"/>
          </p:cNvSpPr>
          <p:nvPr>
            <p:ph type="sldNum" sz="quarter" idx="12"/>
          </p:nvPr>
        </p:nvSpPr>
        <p:spPr/>
        <p:txBody>
          <a:bodyPr/>
          <a:lstStyle/>
          <a:p>
            <a:fld id="{863DAC2C-C515-4487-A285-EDDAB0EBC0A4}" type="slidenum">
              <a:rPr lang="es-MX" sz="2000" smtClean="0">
                <a:effectLst>
                  <a:outerShdw blurRad="38100" dist="38100" dir="2700000" algn="tl">
                    <a:srgbClr val="000000">
                      <a:alpha val="43137"/>
                    </a:srgbClr>
                  </a:outerShdw>
                </a:effectLst>
              </a:rPr>
              <a:pPr/>
              <a:t>12</a:t>
            </a:fld>
            <a:endParaRPr lang="es-MX" sz="2000" dirty="0">
              <a:effectLst>
                <a:outerShdw blurRad="38100" dist="38100" dir="2700000" algn="tl">
                  <a:srgbClr val="000000">
                    <a:alpha val="43137"/>
                  </a:srgbClr>
                </a:outerShdw>
              </a:effectLst>
            </a:endParaRPr>
          </a:p>
        </p:txBody>
      </p:sp>
      <p:sp>
        <p:nvSpPr>
          <p:cNvPr id="6" name="5 Rectángulo redondeado"/>
          <p:cNvSpPr/>
          <p:nvPr/>
        </p:nvSpPr>
        <p:spPr>
          <a:xfrm>
            <a:off x="1187624" y="1196752"/>
            <a:ext cx="6336704" cy="504056"/>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bg1"/>
                </a:solidFill>
                <a:effectLst>
                  <a:outerShdw blurRad="38100" dist="38100" dir="2700000" algn="tl">
                    <a:srgbClr val="000000">
                      <a:alpha val="43137"/>
                    </a:srgbClr>
                  </a:outerShdw>
                </a:effectLst>
              </a:rPr>
              <a:t>SECCIONES DE UN PROYECTO</a:t>
            </a:r>
            <a:endParaRPr lang="es-MX" b="1" dirty="0">
              <a:solidFill>
                <a:schemeClr val="bg1"/>
              </a:solidFill>
              <a:effectLst>
                <a:outerShdw blurRad="38100" dist="38100" dir="2700000" algn="tl">
                  <a:srgbClr val="000000">
                    <a:alpha val="43137"/>
                  </a:srgbClr>
                </a:outerShdw>
              </a:effectLst>
            </a:endParaRPr>
          </a:p>
        </p:txBody>
      </p:sp>
      <p:sp>
        <p:nvSpPr>
          <p:cNvPr id="7" name="6 Rectángulo redondeado"/>
          <p:cNvSpPr/>
          <p:nvPr/>
        </p:nvSpPr>
        <p:spPr>
          <a:xfrm>
            <a:off x="1187624" y="1844824"/>
            <a:ext cx="6336704" cy="468000"/>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eriod"/>
            </a:pPr>
            <a:r>
              <a:rPr lang="es-MX" sz="1100" b="1" dirty="0" smtClean="0">
                <a:solidFill>
                  <a:schemeClr val="tx1"/>
                </a:solidFill>
              </a:rPr>
              <a:t>Definición del proyecto. </a:t>
            </a:r>
            <a:r>
              <a:rPr lang="es-MX" sz="1100" dirty="0" smtClean="0">
                <a:solidFill>
                  <a:schemeClr val="tx1"/>
                </a:solidFill>
              </a:rPr>
              <a:t>Se decide el nombre del proyecto y se presenta de manera resumida la contribución que éste hará, una vez que se ponga en práctica. Se explican los productos o servicios, los beneficios y población objetivo de la iniciativa.</a:t>
            </a:r>
            <a:endParaRPr lang="es-MX" sz="1100" dirty="0">
              <a:solidFill>
                <a:schemeClr val="tx1"/>
              </a:solidFill>
            </a:endParaRPr>
          </a:p>
        </p:txBody>
      </p:sp>
      <p:sp>
        <p:nvSpPr>
          <p:cNvPr id="8" name="7 Rectángulo redondeado"/>
          <p:cNvSpPr/>
          <p:nvPr/>
        </p:nvSpPr>
        <p:spPr>
          <a:xfrm>
            <a:off x="1187624" y="2420888"/>
            <a:ext cx="6336704" cy="4680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eriod" startAt="2"/>
            </a:pPr>
            <a:r>
              <a:rPr lang="es-MX" sz="1100" b="1" dirty="0" smtClean="0">
                <a:solidFill>
                  <a:schemeClr val="tx1"/>
                </a:solidFill>
              </a:rPr>
              <a:t>Formulación de objetivos. </a:t>
            </a:r>
            <a:r>
              <a:rPr lang="es-MX" sz="1100" dirty="0" smtClean="0">
                <a:solidFill>
                  <a:schemeClr val="tx1"/>
                </a:solidFill>
              </a:rPr>
              <a:t>Se exponen los objetivos que se espera lograr. Cada uno se explica brevemente señalando por qué y para qué.</a:t>
            </a:r>
            <a:endParaRPr lang="es-MX" sz="1100" dirty="0">
              <a:solidFill>
                <a:schemeClr val="tx1"/>
              </a:solidFill>
            </a:endParaRPr>
          </a:p>
        </p:txBody>
      </p:sp>
      <p:sp>
        <p:nvSpPr>
          <p:cNvPr id="10" name="9 Rectángulo redondeado"/>
          <p:cNvSpPr/>
          <p:nvPr/>
        </p:nvSpPr>
        <p:spPr>
          <a:xfrm>
            <a:off x="1187624" y="2996952"/>
            <a:ext cx="6336704" cy="468000"/>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eriod" startAt="3"/>
            </a:pPr>
            <a:r>
              <a:rPr lang="es-MX" sz="1100" b="1" dirty="0" smtClean="0">
                <a:solidFill>
                  <a:schemeClr val="tx1"/>
                </a:solidFill>
              </a:rPr>
              <a:t>Búsqueda de información. </a:t>
            </a:r>
            <a:r>
              <a:rPr lang="es-MX" sz="1100" dirty="0" smtClean="0">
                <a:solidFill>
                  <a:schemeClr val="tx1"/>
                </a:solidFill>
              </a:rPr>
              <a:t>Se recurre a fuentes de información para recopilar los antecedentes que den consistencia al proyecto. Esta información se organiza y analiza, según los objetivos.</a:t>
            </a:r>
            <a:endParaRPr lang="es-MX" sz="1100" dirty="0">
              <a:solidFill>
                <a:schemeClr val="tx1"/>
              </a:solidFill>
            </a:endParaRPr>
          </a:p>
        </p:txBody>
      </p:sp>
      <p:sp>
        <p:nvSpPr>
          <p:cNvPr id="11" name="10 Rectángulo redondeado"/>
          <p:cNvSpPr/>
          <p:nvPr/>
        </p:nvSpPr>
        <p:spPr>
          <a:xfrm>
            <a:off x="1187624" y="3573016"/>
            <a:ext cx="6336704" cy="4680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eriod" startAt="4"/>
            </a:pPr>
            <a:r>
              <a:rPr lang="es-MX" sz="1100" b="1" dirty="0" smtClean="0">
                <a:solidFill>
                  <a:schemeClr val="tx1"/>
                </a:solidFill>
              </a:rPr>
              <a:t>Contextualización del proyecto. </a:t>
            </a:r>
            <a:r>
              <a:rPr lang="es-MX" sz="1100" dirty="0" smtClean="0">
                <a:solidFill>
                  <a:schemeClr val="tx1"/>
                </a:solidFill>
              </a:rPr>
              <a:t>Contempla el análisis de fortalezas, oportunidades, debilidades y amenazas para tomar decisiones que validen el proyecto.</a:t>
            </a:r>
            <a:endParaRPr lang="es-MX" sz="1100" dirty="0">
              <a:solidFill>
                <a:schemeClr val="tx1"/>
              </a:solidFill>
            </a:endParaRPr>
          </a:p>
        </p:txBody>
      </p:sp>
      <p:sp>
        <p:nvSpPr>
          <p:cNvPr id="12" name="11 Rectángulo redondeado"/>
          <p:cNvSpPr/>
          <p:nvPr/>
        </p:nvSpPr>
        <p:spPr>
          <a:xfrm>
            <a:off x="1187624" y="4149080"/>
            <a:ext cx="6336704" cy="468000"/>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eriod" startAt="5"/>
            </a:pPr>
            <a:r>
              <a:rPr lang="es-MX" sz="1100" b="1" dirty="0" smtClean="0">
                <a:solidFill>
                  <a:schemeClr val="tx1"/>
                </a:solidFill>
              </a:rPr>
              <a:t>Organización del proyecto. </a:t>
            </a:r>
            <a:r>
              <a:rPr lang="es-MX" sz="1100" dirty="0" smtClean="0">
                <a:solidFill>
                  <a:schemeClr val="tx1"/>
                </a:solidFill>
              </a:rPr>
              <a:t>Se explica cómo se va a llevar a cabo el proyecto, qué personas trabajarán en él, en qué lugar, con qué horario, etc.</a:t>
            </a:r>
            <a:endParaRPr lang="es-MX" sz="1100" dirty="0">
              <a:solidFill>
                <a:schemeClr val="tx1"/>
              </a:solidFill>
            </a:endParaRPr>
          </a:p>
        </p:txBody>
      </p:sp>
      <p:sp>
        <p:nvSpPr>
          <p:cNvPr id="13" name="12 Rectángulo redondeado"/>
          <p:cNvSpPr/>
          <p:nvPr/>
        </p:nvSpPr>
        <p:spPr>
          <a:xfrm>
            <a:off x="1187624" y="4725144"/>
            <a:ext cx="6336704" cy="4680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eriod" startAt="6"/>
            </a:pPr>
            <a:r>
              <a:rPr lang="es-MX" sz="1100" b="1" dirty="0" smtClean="0">
                <a:solidFill>
                  <a:schemeClr val="tx1"/>
                </a:solidFill>
              </a:rPr>
              <a:t>Elaboración del plan de acción. </a:t>
            </a:r>
            <a:r>
              <a:rPr lang="es-MX" sz="1100" dirty="0" smtClean="0">
                <a:solidFill>
                  <a:schemeClr val="tx1"/>
                </a:solidFill>
              </a:rPr>
              <a:t>Se definen todas las acciones que habría que llevar a cabo para que el proyecto llegue a materializarse. Se presentan de manera ordenada, conforme a una secuencia en el tiempo.</a:t>
            </a:r>
            <a:endParaRPr lang="es-MX" sz="1100" dirty="0">
              <a:solidFill>
                <a:schemeClr val="tx1"/>
              </a:solidFill>
            </a:endParaRPr>
          </a:p>
        </p:txBody>
      </p:sp>
      <p:sp>
        <p:nvSpPr>
          <p:cNvPr id="14" name="13 Rectángulo redondeado"/>
          <p:cNvSpPr/>
          <p:nvPr/>
        </p:nvSpPr>
        <p:spPr>
          <a:xfrm>
            <a:off x="1187624" y="5301208"/>
            <a:ext cx="6336704" cy="468000"/>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eriod" startAt="7"/>
            </a:pPr>
            <a:r>
              <a:rPr lang="es-MX" sz="1100" b="1" dirty="0" smtClean="0">
                <a:solidFill>
                  <a:schemeClr val="tx1"/>
                </a:solidFill>
              </a:rPr>
              <a:t>Elaboración del presupuesto. </a:t>
            </a:r>
            <a:r>
              <a:rPr lang="es-MX" sz="1100" dirty="0" smtClean="0">
                <a:solidFill>
                  <a:schemeClr val="tx1"/>
                </a:solidFill>
              </a:rPr>
              <a:t>Se define el costo de llevar a cabo el proyecto y los ingresos que éste generará, en un tiempo determinado.</a:t>
            </a:r>
            <a:endParaRPr lang="es-MX" sz="1100" dirty="0">
              <a:solidFill>
                <a:schemeClr val="tx1"/>
              </a:solidFill>
            </a:endParaRPr>
          </a:p>
        </p:txBody>
      </p:sp>
      <p:sp>
        <p:nvSpPr>
          <p:cNvPr id="17" name="16 Rectángulo redondeado"/>
          <p:cNvSpPr/>
          <p:nvPr/>
        </p:nvSpPr>
        <p:spPr>
          <a:xfrm>
            <a:off x="1187624" y="5877272"/>
            <a:ext cx="6336704" cy="4680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eriod" startAt="8"/>
            </a:pPr>
            <a:r>
              <a:rPr lang="es-MX" sz="1100" b="1" dirty="0" smtClean="0">
                <a:solidFill>
                  <a:schemeClr val="tx1"/>
                </a:solidFill>
              </a:rPr>
              <a:t>Definición de mecanismos de evaluación. </a:t>
            </a:r>
            <a:r>
              <a:rPr lang="es-MX" sz="1100" dirty="0" smtClean="0">
                <a:solidFill>
                  <a:schemeClr val="tx1"/>
                </a:solidFill>
              </a:rPr>
              <a:t>Se analiza la coherencia del proyecto, su presentación y los beneficios que se espera lograr.</a:t>
            </a:r>
            <a:endParaRPr lang="es-MX" sz="11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anim calcmode="lin" valueType="num">
                                      <p:cBhvr>
                                        <p:cTn id="1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
                                        </p:tgtEl>
                                      </p:cBhvr>
                                    </p:animEffect>
                                  </p:childTnLst>
                                </p:cTn>
                              </p:par>
                            </p:childTnLst>
                          </p:cTn>
                        </p:par>
                        <p:par>
                          <p:cTn id="18" fill="hold">
                            <p:stCondLst>
                              <p:cond delay="3500"/>
                            </p:stCondLst>
                            <p:childTnLst>
                              <p:par>
                                <p:cTn id="19" presetID="29"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ppt_x</p:attrName>
                                        </p:attrNameLst>
                                      </p:cBhvr>
                                      <p:tavLst>
                                        <p:tav tm="0">
                                          <p:val>
                                            <p:strVal val="#ppt_x-.2"/>
                                          </p:val>
                                        </p:tav>
                                        <p:tav tm="100000">
                                          <p:val>
                                            <p:strVal val="#ppt_x"/>
                                          </p:val>
                                        </p:tav>
                                      </p:tavLst>
                                    </p:anim>
                                    <p:anim calcmode="lin" valueType="num">
                                      <p:cBhvr>
                                        <p:cTn id="2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
                                        </p:tgtEl>
                                      </p:cBhvr>
                                    </p:animEffect>
                                  </p:childTnLst>
                                </p:cTn>
                              </p:par>
                            </p:childTnLst>
                          </p:cTn>
                        </p:par>
                        <p:par>
                          <p:cTn id="24" fill="hold">
                            <p:stCondLst>
                              <p:cond delay="4500"/>
                            </p:stCondLst>
                            <p:childTnLst>
                              <p:par>
                                <p:cTn id="25" presetID="29"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ppt_x</p:attrName>
                                        </p:attrNameLst>
                                      </p:cBhvr>
                                      <p:tavLst>
                                        <p:tav tm="0">
                                          <p:val>
                                            <p:strVal val="#ppt_x-.2"/>
                                          </p:val>
                                        </p:tav>
                                        <p:tav tm="100000">
                                          <p:val>
                                            <p:strVal val="#ppt_x"/>
                                          </p:val>
                                        </p:tav>
                                      </p:tavLst>
                                    </p:anim>
                                    <p:anim calcmode="lin" valueType="num">
                                      <p:cBhvr>
                                        <p:cTn id="2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9" dur="1000"/>
                                        <p:tgtEl>
                                          <p:spTgt spid="8"/>
                                        </p:tgtEl>
                                      </p:cBhvr>
                                    </p:animEffect>
                                  </p:childTnLst>
                                </p:cTn>
                              </p:par>
                            </p:childTnLst>
                          </p:cTn>
                        </p:par>
                        <p:par>
                          <p:cTn id="30" fill="hold">
                            <p:stCondLst>
                              <p:cond delay="5500"/>
                            </p:stCondLst>
                            <p:childTnLst>
                              <p:par>
                                <p:cTn id="31" presetID="29"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ppt_x</p:attrName>
                                        </p:attrNameLst>
                                      </p:cBhvr>
                                      <p:tavLst>
                                        <p:tav tm="0">
                                          <p:val>
                                            <p:strVal val="#ppt_x-.2"/>
                                          </p:val>
                                        </p:tav>
                                        <p:tav tm="100000">
                                          <p:val>
                                            <p:strVal val="#ppt_x"/>
                                          </p:val>
                                        </p:tav>
                                      </p:tavLst>
                                    </p:anim>
                                    <p:anim calcmode="lin" valueType="num">
                                      <p:cBhvr>
                                        <p:cTn id="34"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0"/>
                                        </p:tgtEl>
                                      </p:cBhvr>
                                    </p:animEffect>
                                  </p:childTnLst>
                                </p:cTn>
                              </p:par>
                            </p:childTnLst>
                          </p:cTn>
                        </p:par>
                        <p:par>
                          <p:cTn id="36" fill="hold">
                            <p:stCondLst>
                              <p:cond delay="6500"/>
                            </p:stCondLst>
                            <p:childTnLst>
                              <p:par>
                                <p:cTn id="37" presetID="29"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ppt_x</p:attrName>
                                        </p:attrNameLst>
                                      </p:cBhvr>
                                      <p:tavLst>
                                        <p:tav tm="0">
                                          <p:val>
                                            <p:strVal val="#ppt_x-.2"/>
                                          </p:val>
                                        </p:tav>
                                        <p:tav tm="100000">
                                          <p:val>
                                            <p:strVal val="#ppt_x"/>
                                          </p:val>
                                        </p:tav>
                                      </p:tavLst>
                                    </p:anim>
                                    <p:anim calcmode="lin" valueType="num">
                                      <p:cBhvr>
                                        <p:cTn id="40"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1"/>
                                        </p:tgtEl>
                                      </p:cBhvr>
                                    </p:animEffect>
                                  </p:childTnLst>
                                </p:cTn>
                              </p:par>
                            </p:childTnLst>
                          </p:cTn>
                        </p:par>
                        <p:par>
                          <p:cTn id="42" fill="hold">
                            <p:stCondLst>
                              <p:cond delay="7500"/>
                            </p:stCondLst>
                            <p:childTnLst>
                              <p:par>
                                <p:cTn id="43" presetID="29"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1000" fill="hold"/>
                                        <p:tgtEl>
                                          <p:spTgt spid="12"/>
                                        </p:tgtEl>
                                        <p:attrNameLst>
                                          <p:attrName>ppt_x</p:attrName>
                                        </p:attrNameLst>
                                      </p:cBhvr>
                                      <p:tavLst>
                                        <p:tav tm="0">
                                          <p:val>
                                            <p:strVal val="#ppt_x-.2"/>
                                          </p:val>
                                        </p:tav>
                                        <p:tav tm="100000">
                                          <p:val>
                                            <p:strVal val="#ppt_x"/>
                                          </p:val>
                                        </p:tav>
                                      </p:tavLst>
                                    </p:anim>
                                    <p:anim calcmode="lin" valueType="num">
                                      <p:cBhvr>
                                        <p:cTn id="4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2"/>
                                        </p:tgtEl>
                                      </p:cBhvr>
                                    </p:animEffect>
                                  </p:childTnLst>
                                </p:cTn>
                              </p:par>
                            </p:childTnLst>
                          </p:cTn>
                        </p:par>
                        <p:par>
                          <p:cTn id="48" fill="hold">
                            <p:stCondLst>
                              <p:cond delay="8500"/>
                            </p:stCondLst>
                            <p:childTnLst>
                              <p:par>
                                <p:cTn id="49" presetID="29"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1000" fill="hold"/>
                                        <p:tgtEl>
                                          <p:spTgt spid="13"/>
                                        </p:tgtEl>
                                        <p:attrNameLst>
                                          <p:attrName>ppt_x</p:attrName>
                                        </p:attrNameLst>
                                      </p:cBhvr>
                                      <p:tavLst>
                                        <p:tav tm="0">
                                          <p:val>
                                            <p:strVal val="#ppt_x-.2"/>
                                          </p:val>
                                        </p:tav>
                                        <p:tav tm="100000">
                                          <p:val>
                                            <p:strVal val="#ppt_x"/>
                                          </p:val>
                                        </p:tav>
                                      </p:tavLst>
                                    </p:anim>
                                    <p:anim calcmode="lin" valueType="num">
                                      <p:cBhvr>
                                        <p:cTn id="52"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53" dur="1000"/>
                                        <p:tgtEl>
                                          <p:spTgt spid="13"/>
                                        </p:tgtEl>
                                      </p:cBhvr>
                                    </p:animEffect>
                                  </p:childTnLst>
                                </p:cTn>
                              </p:par>
                            </p:childTnLst>
                          </p:cTn>
                        </p:par>
                        <p:par>
                          <p:cTn id="54" fill="hold">
                            <p:stCondLst>
                              <p:cond delay="9500"/>
                            </p:stCondLst>
                            <p:childTnLst>
                              <p:par>
                                <p:cTn id="55" presetID="29"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1000" fill="hold"/>
                                        <p:tgtEl>
                                          <p:spTgt spid="14"/>
                                        </p:tgtEl>
                                        <p:attrNameLst>
                                          <p:attrName>ppt_x</p:attrName>
                                        </p:attrNameLst>
                                      </p:cBhvr>
                                      <p:tavLst>
                                        <p:tav tm="0">
                                          <p:val>
                                            <p:strVal val="#ppt_x-.2"/>
                                          </p:val>
                                        </p:tav>
                                        <p:tav tm="100000">
                                          <p:val>
                                            <p:strVal val="#ppt_x"/>
                                          </p:val>
                                        </p:tav>
                                      </p:tavLst>
                                    </p:anim>
                                    <p:anim calcmode="lin" valueType="num">
                                      <p:cBhvr>
                                        <p:cTn id="5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9" dur="1000"/>
                                        <p:tgtEl>
                                          <p:spTgt spid="14"/>
                                        </p:tgtEl>
                                      </p:cBhvr>
                                    </p:animEffect>
                                  </p:childTnLst>
                                </p:cTn>
                              </p:par>
                            </p:childTnLst>
                          </p:cTn>
                        </p:par>
                        <p:par>
                          <p:cTn id="60" fill="hold">
                            <p:stCondLst>
                              <p:cond delay="10500"/>
                            </p:stCondLst>
                            <p:childTnLst>
                              <p:par>
                                <p:cTn id="61" presetID="29"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1000" fill="hold"/>
                                        <p:tgtEl>
                                          <p:spTgt spid="17"/>
                                        </p:tgtEl>
                                        <p:attrNameLst>
                                          <p:attrName>ppt_x</p:attrName>
                                        </p:attrNameLst>
                                      </p:cBhvr>
                                      <p:tavLst>
                                        <p:tav tm="0">
                                          <p:val>
                                            <p:strVal val="#ppt_x-.2"/>
                                          </p:val>
                                        </p:tav>
                                        <p:tav tm="100000">
                                          <p:val>
                                            <p:strVal val="#ppt_x"/>
                                          </p:val>
                                        </p:tav>
                                      </p:tavLst>
                                    </p:anim>
                                    <p:anim calcmode="lin" valueType="num">
                                      <p:cBhvr>
                                        <p:cTn id="64"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0" grpId="0" animBg="1"/>
      <p:bldP spid="11" grpId="0" animBg="1"/>
      <p:bldP spid="12" grpId="0" animBg="1"/>
      <p:bldP spid="13" grpId="0" animBg="1"/>
      <p:bldP spid="14"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3" name="2 Marcador de número de diapositiva"/>
          <p:cNvSpPr>
            <a:spLocks noGrp="1"/>
          </p:cNvSpPr>
          <p:nvPr>
            <p:ph type="sldNum" sz="quarter" idx="12"/>
          </p:nvPr>
        </p:nvSpPr>
        <p:spPr/>
        <p:txBody>
          <a:bodyPr/>
          <a:lstStyle/>
          <a:p>
            <a:fld id="{863DAC2C-C515-4487-A285-EDDAB0EBC0A4}" type="slidenum">
              <a:rPr lang="es-MX" sz="2000" smtClean="0">
                <a:effectLst>
                  <a:outerShdw blurRad="38100" dist="38100" dir="2700000" algn="tl">
                    <a:srgbClr val="000000">
                      <a:alpha val="43137"/>
                    </a:srgbClr>
                  </a:outerShdw>
                </a:effectLst>
              </a:rPr>
              <a:pPr/>
              <a:t>13</a:t>
            </a:fld>
            <a:endParaRPr lang="es-MX" sz="2000" dirty="0">
              <a:effectLst>
                <a:outerShdw blurRad="38100" dist="38100" dir="2700000" algn="tl">
                  <a:srgbClr val="000000">
                    <a:alpha val="43137"/>
                  </a:srgbClr>
                </a:outerShdw>
              </a:effectLst>
            </a:endParaRPr>
          </a:p>
        </p:txBody>
      </p:sp>
      <p:sp>
        <p:nvSpPr>
          <p:cNvPr id="4" name="3 Rectángulo redondeado"/>
          <p:cNvSpPr/>
          <p:nvPr/>
        </p:nvSpPr>
        <p:spPr>
          <a:xfrm>
            <a:off x="0" y="1196752"/>
            <a:ext cx="2592288" cy="6480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800" b="1" dirty="0" smtClean="0">
                <a:solidFill>
                  <a:schemeClr val="tx1"/>
                </a:solidFill>
              </a:rPr>
              <a:t>Collage</a:t>
            </a:r>
            <a:endParaRPr lang="es-MX" sz="2800" b="1" dirty="0">
              <a:solidFill>
                <a:schemeClr val="tx1"/>
              </a:solidFill>
            </a:endParaRPr>
          </a:p>
        </p:txBody>
      </p:sp>
      <p:pic>
        <p:nvPicPr>
          <p:cNvPr id="220162" name="Picture 2" descr="http://t2.gstatic.com/images?q=tbn:ANd9GcRfcTgMC_0Zi4bQ_5vbcdpvXjbt99jwKvxReVum9ygkreDBADUKUQ"/>
          <p:cNvPicPr>
            <a:picLocks noChangeAspect="1" noChangeArrowheads="1"/>
          </p:cNvPicPr>
          <p:nvPr/>
        </p:nvPicPr>
        <p:blipFill>
          <a:blip r:embed="rId3" cstate="print"/>
          <a:srcRect/>
          <a:stretch>
            <a:fillRect/>
          </a:stretch>
        </p:blipFill>
        <p:spPr bwMode="auto">
          <a:xfrm>
            <a:off x="3347864" y="1268760"/>
            <a:ext cx="2052000" cy="1433503"/>
          </a:xfrm>
          <a:prstGeom prst="rect">
            <a:avLst/>
          </a:prstGeom>
          <a:noFill/>
        </p:spPr>
      </p:pic>
      <p:pic>
        <p:nvPicPr>
          <p:cNvPr id="220164" name="Picture 4" descr="http://revistaemet.net/img/news/3384220110624_16_31_adultosMayores02_ntmx.jpg"/>
          <p:cNvPicPr>
            <a:picLocks noChangeAspect="1" noChangeArrowheads="1"/>
          </p:cNvPicPr>
          <p:nvPr/>
        </p:nvPicPr>
        <p:blipFill>
          <a:blip r:embed="rId4" cstate="print"/>
          <a:srcRect/>
          <a:stretch>
            <a:fillRect/>
          </a:stretch>
        </p:blipFill>
        <p:spPr bwMode="auto">
          <a:xfrm>
            <a:off x="1043608" y="2060848"/>
            <a:ext cx="1705845" cy="1440000"/>
          </a:xfrm>
          <a:prstGeom prst="rect">
            <a:avLst/>
          </a:prstGeom>
          <a:noFill/>
        </p:spPr>
      </p:pic>
      <p:sp>
        <p:nvSpPr>
          <p:cNvPr id="220166" name="AutoShape 6" descr="data:image/jpg;base64,/9j/4AAQSkZJRgABAQAAAQABAAD/2wBDAAkGBwgHBgkIBwgKCgkLDRYPDQwMDRsUFRAWIB0iIiAdHx8kKDQsJCYxJx8fLT0tMTU3Ojo6Iys/RD84QzQ5Ojf/2wBDAQoKCg0MDRoPDxo3JR8lNzc3Nzc3Nzc3Nzc3Nzc3Nzc3Nzc3Nzc3Nzc3Nzc3Nzc3Nzc3Nzc3Nzc3Nzc3Nzc3Nzf/wAARCACDAMYDASIAAhEBAxEB/8QAHAAAAQUBAQEAAAAAAAAAAAAABAACAwUGAQcI/8QAOhAAAgEDAwEGAwYFBAIDAAAAAQIDAAQRBRIhMQYTQVFhcSKBkRQyQqGx8AcjUsHRFTPh8XJzNENi/8QAGwEAAgMBAQEAAAAAAAAAAAAAAwQBAgUABgf/xAAwEQACAgEDAgQEBgIDAAAAAAABAgADEQQSITFRE0FhcQWBkbEUIjJCocEV0SPh8P/aAAwDAQACEQMRAD8A89ijVRgCplXmkq0Za2zSHGOT0qvqZ6zSaTdwBI41I6U/uZm6A4rQ2WinAMx2Dyx4+Xv14APyop5tKtCAkPfN58ED5nj6f80m+uUHbWCx9JqLRV+kcn0mS+wyHy5qRYZU5I6Vpv8AWYwpEdhAPUnP9qdFfWuoXMMF1YRxh2Ee+Dg5PGenPXz/AMVA1NygsauB6iX/AAoUE7Dj3H2mYZySS3WoZCD0q31iyFpdywq24IeG8wQCD9DVW0Zpyt1dAw6GBfTqQCvQyE9Kh2+dFd2cV1YS3SrkCLnSbj0gZWmlavLbRpbmJnjA+E4PvVbNAUYihBlYkA9IO3QEDMEK00rU5U+Vc21aInSnPSQ7a5sopYXbOFprxlTgg10htG4GcQYqK5tqYrTSK6KtViQlaWKlK00rUwRrkeK4RUhWmkVMGVxGEU0rTzwCfKpLy3a2uJIXaNmQ4JjcOvTwI4NSBBEQClSpUeKmaG3jDsBWr0m0SG2+0yALkHaT4DnJ/I/Ie9ZmzxvXPnWuvSX7OW8kW4AFEkweB1Bz8worI17kBEHQnE+gquKlUcbjiVt9ftP8CkrF0wOMj28B6fWn22nLd2wkiuEaUfeh/Fn0HiPrVa6t4CujO34hRPBKqFqO2aXhbVC1nEtE0efncHAHXETHFSxNZ6b/ADM99cgnA3AkHp4cL+v61WLHLcN3aK8jf0g5xRF1p0tt3CSFe9mIARecZxj9R9RS9ichLrPkIF1ydlr/ACkRWe/uXIjMkzkswUfvAFHL2X1N0BFsnIyBvBOPlxRdzOmkWQhtlBmcnDkdSOCx8+eAKE0iwuNWuZbi4eRoouZHL8sT0UHzP6ZoDaq3ZvXCoPTOYNrm2F1wqjuM5lXdWUltKYp4mjcc4byrkUJLqka7mc7V96M1W7kuLoxtO8sUBZIi/XGfPqenj4Vd9nFvH0spJEptxKDC7qSUPOcEefT6ijXax6qA7Abpey400CwgZg+psum6ZHZRkd7KPiI6geP1P5e1ZuWDvGzWm1HT7K8vJJP9agikVtjJOpUrjggedT6fo2lGRilzLqEgIHwRssQ5Hj4n0zS2n1dWnqywJY8ngxdNRTXV+cEk8ngzGNaA5x1p0Ons6sQjMF+8Quce9atprK4+1299Y21n3Q/llBtcfsYPzFU2nyXaTqtk7LLJ8PA4Pv6fpT1eraxGOMEd+n1hkVHUttwR36fWFaHYIu+WVDgDaqkcsfT9PrQGoaZOQ8ssOzJJOMYFXOr30sIijilPesvxNtA+H29f8+lD6YLrU3lhlu9kO3MrkD7oyf7fvxUruuGdQ3Cn7ekoCxU2Njb/AO6TKTW5Qkc1AUxWuvtMtmsmu7C4eaFG2uJY9rDkDI8+o+vvQVtpIuIXkTHwkgA9WOM4HyrRXVVMm/OB0i76Wqwb1OB6zOlKQj3MFAOT0q/bQ5zbNcG2kSJRks/APt51DYac7zHu1BKgtz4AeNE8asgkHpFx8NUtkniVE9pLCAZEK56Z8aGZK1Wv3kmpyRq8KI0Y24Xke9V0ei3c0ZkjhZlxnIUn+1VW3CBrMA+8X1Hww9VGJRFaaelG3Vq8LbZFwaDYUypBmFqKHqYqwxAz1pUj1pUaZpl7FIVIOa0Wj609oGjKrLDIMPE/QiqCOJmhwtuWcnIk34wPLFdEU8YJaJgBzmlLaUtXa44nu6LDtw65E1ZfRJiGENzB4lQ+R8uppxk0aM5SGWQ+pY/ris5Esht2PcXJf8JVfh+dRO1wv3o5Fx5oRSn4JTxvbHvGvEU+bfWaaTWI4lK2sCxjzP8Aj/r51XJes12lxI5d1ffj55OKqA4aNtzuJB0Xbwfnnj6UxZiCKJXo6qwQB185K3VLwB1mwLaddMkl9M21MgCNsMR1x0JqeLWIZZEitYO5giz3aDJJB6nHieB5nnyrOm0vY9PS9kidYHOFYg/F+WKihl7zj0pX/H1sP1E/YSVpptGNx9PSaOy0nTkmV7q5aUM4WO3QYZj685+mB61b6hqLG807T7faqd+rAIAAqg+noMfWqPQokgSW9mO04KISegGN7fIYA/8AI+VF6Ey9/d67eAiKFSsSn8TYxgew49yKzL6/zlmO7bwPc8ACK3pl2Zju28D3PAAlT2gA/wBavth4Ep6edWs8l02mxJpbSKAqkiM4YjHOCPX99az1xMZJHmlxvkYu3PGTzTra+nhcLbSyKxPCrzk+1ab6JmqQA8rjr0mg9Ga0XIyvfpDIdJ1K+nLNE4ZjlpZ2wPck8mrrRl06xkMVu5nvQP5khUbAB+EfP9+AzNzql1MDHcXErDOCrNgfMVDBeGJw8RKsPEVFujvurIdgB2EHbW1ylWYD0HT5yzNpfapqkoEbB2fDPJwq+5P/AGatrqS00GyjFhEl08uVknlGQxHXHPA8vSqK51u4ubY20jr3W4HCpgkj161201h7eDuP5UsR/BIoP7+lCfSah1UEDA/aD1lXrscKDjA/bnr8/wCoy3jub6f7PaozGR93cpkKPXHgPWrpVS0aHSbGRGnLb7i4A4Ugcgfvyqsm7Q3HctBblLaJ/vLAu3d7kUBY36284kGOMgjzB/eaJZprrVO4YA6DufWWcNZ+rA7D19Zb9oNTa9uRawhlt4G2qg5Mj4wWPmc8f91ObZtG0wvIQLuXgpjlPIfIZP0oVNct7d2mtLaNLp+kzHJU+g6U1dWgnhVNQVpyhzkn7x9eaD4FwrVFTCjqPMymxlVUC4Ude5ndIsRKrXVyuLdORn8WOvuBU9ld6lql+IbOaW3QHO2J9oVfUjr86hTWlmmZJe7S32lFjUHainqPniiLLV7O2ke3tl7qB0KtKfibd4E+OPD/ABXXLexZmTJxx2A/3OsNhySuSenYf9zP9qZ2uL1mZ1fYxQOFA3AE4Jx41m5K1XaFrGK0jhtHE0mdzyY8T4D0xWWkrW0h/wCJcDE898XC7ht7QA9aVI9aVPTzRmgaVo3mQyHIbAApfapShUyNgjHWo7//AOfcf+1v1pW8DzNtRSfYUvmerGos3FR6w+PVLhYf91crgAc5NRSancvwJMe1NvdNurIgXFvLETz8aFc/Wgh1rsCGOst4GYXbHfOxY5OwnJ8eKji/3RnwNPs/vyHyQ0y3OZ0HmwqYVWyFz3M9C1tQnYbTxkZEjkjyBzisbpu6S6KR9dueK0Ws3G/Qljz90Dxqh7L3llZ6p3upd53Hdkfy1yckj/mkKdyUOQMnJ4h1c0deeSfrNHYmIWEcN4WBTcgEXVlJJ8uOWPP7Lrqae5VLeGJbe0iGEh2gg+pz1/7q2ttc7LSMoX7SG2kHMPtVhZx6VqU4is5QHPg4CmsF3tV97VnHqDAnUhSbGQ9+RxMPbQs1zOpRCVPQqMDmiY7IDduhiYE+Kn/NFyvFpWvX6SwGVC7AYbGMH2PnV5BLpkkDuWAI5I3dPDyrRv1DjBVOCB0jN2rOAwHBxMpeWUK2kzfZYQyoxBAII496FsbWOXT87CdxIJDEZ58R0NXWqapZGCeKKNmLIyja4OMjrVl2N0UX/ZmK6JC7nfqPI1Y6l6qN7qRyJR9StShnGJmTplr4wNwf6/8AigdTjX7VbR/EEOARkDHIHGAK9Fk7PuzEQ7ZOfw1mu0ejS22p6akiEGRsYP8A5r/mp0uvWx8ZPn9pC6ylzgHmUC2kULM2wt4Df8VAzWyKrsrMMDOK9B1HstPDGzqmfasXfW7p9pQj7nwnnpkHH6GmNNrEvP5GzHKbNPehKwfVbWOHSdNu4cL36MXGc/EGI/tU3Z/QptZt7yWKUKbaIyFSDzjw6ilqTZ7NaapPMTSKfmc/3rSfwukQRajGzAd5Cyii22OlJbPI/wBzIttdMnzx/cw1tFJPdpbBtrM23J8KL7R6dLomomzlYsyqCWz971x4e1OsVC9oI08O+A/Or/8AiyqHXEkjxtMYB9xVzYfGVfIiBttdQQD3/giZeXTZl0QanJuZZJNiYbp55GP71Tk16BPHHJ/DEEEd5Hc7j546V58aLp3L7s+RxMzW9eIGetKkaVNzHl7enN7cHwMr/rWq7AalY2Lait7tV5rRo4XYcBj4emR++ax875mlz4ux/OuJJtIwSKAVyMTeZ1JI7z2D+LWsaXc6VDa280VxdCTfmNg2xcHqR58cV5CPvUmlJGCSR5UwEZrgMSqba1CL5QyBhtn/APWP1FRW5xOp9RUcb8P6qP1rsJxID61MdW7JT3/uaXVJs6dtzWbjOZKPvbkvbhc+FV0R/mVVFCjEa1dwNyYh8DhG2k7cY/f5VuewSQXGtwYkJdcsAqDnA55PI61hYCA+SM8c/v516D/DoxjWBtjGdhwwA9v7flSuv4oJh72f8I+O0o9Tna61+8FwRgSyZx8OMN++aubOUm3ZrdndAMkGcEp6/wC5wM58KymtPnWNXGcfzphnHhvpW0+LXe6A2hlTv3R/DnAz8/Dxx51D0hq1wcSw22VAdMYh2pBVlkkjMnPQs+4H25PlWx7Fd43YBO6Eu8SykGPP9q86aOQR94HJi2sEyckjPB9ff0q+spnH8PtPXvf5Rv5VkhV9hl4GOfSo1CZqC+sX1qeI1dQ7zVaDPdPqHxSXW0NltqSYOfTB9OKm7YzRyaxozEFV3k/EpBGHXz9q89guJQ0b3BnaKOPgRTBGKg89c+JPh4eQOLzt492lrpBu2fv2juCSx8N4x+R+QpRdOBep9/tA36YValWz1BH8Gev3McJhcvtAx1PSvEe08aL2hu41IMZkHIPHQf5oE6pd3NqI3uJnhQcQtIWUHp0oViRGx8gSPpTJ0iJd4q8cY4jfwf4edLucvnIk3afu4raOKFlK4R+Og3RocfXNd7HXptWkw2C2BWcaYvbYJzz/AGFSafcGJwQcHNNmoGvaZmjUg3gntDopNnaAPngS5/Oju2F79saNy24j/FUUsuL4yDrnNcvJzKOTkVbwxuDdpVr18NwepMv4r0HssbQt1UnHzrJN40Ys5WIJnjGKCfxq6IFJx5xHWWiwLjyEEPWlSNKjTIMsCcsfUmur1pgNdB5oU0Q2TJu7JQtjjNMVck4qRLqWNGQMNjeBFRiQ5wPE1EYzXxg8xyAk4AJzwOOtStFJCV7xduenNMLsjY3HHlniuyDb1Zc9cBv1qIwqqqnrkSSRywxkD3NQodr5PT0pwUtH3m1io8fAV2VHRVaVCrMPLHl+dTJcO35+eIRFOBztyvj8VW2ndpbrSdRgm09sqjDcj42yDyzjj3qquLi3I0/uhMJIYgJgQACd7HjHoR18c+Fc1y6hvdVuru3hWCGaVnWJRju8npQ2UOMMOIVtW/hlD84TPqnearc3qRgd9K8mxj0yc4zVinaeVUKfY4+Rj/dI/tVXpmp3mluJbKZoJHIGV/EM9CD4V6Hq8Vhq3Z++339+kkce4Q3bKxdxzwq548M+FL2jDBSBiEFrqAB0+0wl/rUl5nNvGo8cSE0fonayLTdDbSLrSra9g70y5mkIwSOowPzrMIMOVXJbPB86LCG1XkgSP4gZ2geRo71Ky7SJAL6gbj0X+PtNJF2wso7iGebRbKUxY7tWfhB4Y+Gh+2Hax+0rWzNbJAIFdfgcncGx6Dyrd6uum3n8N7m8tIYJW+yfHMsQDB1xnOeRyDXlVnt+2WaFQFEi78jqd2evtilqErdi4XkHEVFniFnIxtkhnj2BjKdwJzg/qfl+dEo6SxsyS71wR0xzivoSXTbA28gWythlDjEK+XtXzLHJskCg8bvP0p0RrQfFizlWHHSDKSUwAT7VxWKnmnxyiO3dQTvcj6ClaQ9/NtLYXqzHwFWmWE3MqqckxPjAYtyegqMtVlKtsYA20gdFANVjDaxGMc1IhdbpzSQcjntOZ4pj04mmMasJnsYMaVI0qtFDDRXQCecHA8aTHB4yOn18aeJCI9gJwTk80KaCgecYa6vDA0Vas0CM4UOHQqMc7PWhpFKNywPsaiFaoqoeIMO8y+SM11TucDOFPHtTMHrXBnqK6U8QjrLKcq9tEqHCZIxj14qFbgtKwlBdCCAvkfComn3RqpXkDr51Gm5jhRz1FdiaF2ty67PT+I+beZH7wc55yc1GTXXJ9fXNNHJA8ziuiFhy3HnJFY7gQefWt9d9tLU9j20y106dZDCkDXLYwSMZ+IcngHisBOhhnaM9VJGfOjL63a2tLfbO0gkG9kwQFOPf3oF1FdpXd5QyAlWz5feDQybJlYjpRVy2YkIOfhXkHzH/ABQKKXYAZ5PWiLlQisgJAyMZpiH01ril+0MsNbv7XS7vTbYqbe6GJQwyQPTnjoKDlkfCBiMKTz55psEcksMrJjEOGI5zyetRMxYY+Yqioqk4HWBDlK/eby1/ife29nHB/ptu7Iqgu0z/ABEADOM+nSsIGJlA/FuHSpdMs21C/jtQ4TfncxGcADJ4HXpTrx8SIjKuIAUQryGwfH5nofbiuVVUkAQKLhd/SCP8J2nqOo8q7E5Qtt6kY/Mf4rkrl2ZyMFjkgdKfblFJZtpOCACM+HWieUrVzaAphN4pihVSw4POD+/OhgklxNiFC7v8W1Rn3qW8Y96yHoCaihkREfeWDH7pB4HXOagZxmNap1suK+UhYFSQwwQcEU089Oalk3yFpDz4k5qS0EJWYzKHbGF6/D/+uo9B8/GrZ4zM/bk4EraVI9T0pVeJmW+n2Zv7gQd/DCzcKZCQGPTHA6+9TjSJWv2so5EaZW2sCcBSOuScdKgtZbeS3EM0G5gSe8U4YjyNFFrNmDSQzMwGN3fYJ+eKWbdk8zeo06OgPH1MtotNsbSYx3d7HII4WV2hLBUfw3cc9R7/ACxVX2gtreCeE2UiSQGIFfjBKnxB9jUsFzYwyJJHZkshz/MfvA3kCp4I+XgKItNVtrOIRRWEToM4LqC3JzycZI96oN6juY61HiLtJAHvKORcKB5Dn9P1qEcjiipHL3DOYsqzbiD065x7UVZzw25kL2VtKHbIEik7B5D0om7iJNpja+AZVnHFJXKHKnB86P1WeKZYu7toIcE57pMZ96FRY/tMasCUIGfDFWByIvZQa7Cue3MjcljknJPXNNIrrHJOABz61znwqYBuskl3FlaRwSyg5BzgevrxR8MsD28zzFjIIXUHAOWH3Sfz+tBPGhdSPukDIHBHAonu7NYzzIzclcn8uKqeeI/RU+5uR8zG2Vu08F13boroqkbvxDJ4HB56UIwYE79wPjnwoiwZVaRZVJV1wRkgenSnyQI5OwhR5ZJqQZC6ZraVZT08pJO0UFp3S5juAo3jZgMDyOnXjzxQs8UaJblHLNIm5xxheeB+VETx9+dzFc7QOKTRhpkkKRAJ0VVwD7+dQOIe7S2WNj2AkUJlgZWRmDLknYBke/5UyeYXLjaNrc/ADxnxPpVrHeOhyuxOMfCMUxrxs84/Ophj8NULjxOPaUzAjjr7VLEjoQzo+McYU4NTXRaaUSc7l6AnjipDdtgb1wfQ1xaJVUVractjHTiBTvmUluD1NPSORQJI2GeCF5BIqOZt85bHBIqcTqAACABUk4EAi1s7F2kDrIXzIjHJySPGuLFxu3KrA4C45qYyjzFRtKMcnioDGDsWseeYAeuMUqVKjTNPWdDsBwSOaesjnPxt9aVKqkS6MQBgxxkcD77fWmCaU/8A2N9aVKoly7d4mnlB/wBxvrTu8fH32+tKlXYld7Z6zhdz1dj86YXfOdxyPWlSqRKsxLdZze39RpB2z940qVTOBM73j/1H613e+PvH60qVVxI3HvGiRwOGP1rokfH32+tKlXSSzDznRLJ/W31pd7J/W31pUqmdvbvF3smPvt9a53j4++31pUq6dvbvESc9T9aW9h0Y/WlSrsTtx7zm9j+I0snzpUq6VyYsnzpUqVdOBM5SpUqtI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MX"/>
          </a:p>
        </p:txBody>
      </p:sp>
      <p:sp>
        <p:nvSpPr>
          <p:cNvPr id="220168" name="AutoShape 8" descr="data:image/jpg;base64,/9j/4AAQSkZJRgABAQAAAQABAAD/2wBDAAkGBwgHBgkIBwgKCgkLDRYPDQwMDRsUFRAWIB0iIiAdHx8kKDQsJCYxJx8fLT0tMTU3Ojo6Iys/RD84QzQ5Ojf/2wBDAQoKCg0MDRoPDxo3JR8lNzc3Nzc3Nzc3Nzc3Nzc3Nzc3Nzc3Nzc3Nzc3Nzc3Nzc3Nzc3Nzc3Nzc3Nzc3Nzc3Nzf/wAARCACDAMYDASIAAhEBAxEB/8QAHAAAAQUBAQEAAAAAAAAAAAAABAACAwUGAQcI/8QAOhAAAgEDAwEGAwYFBAIDAAAAAQIDAAQRBRIhMQYTQVFhcSKBkRQyQqGx8AcjUsHRFTPh8XJzNENi/8QAGwEAAgMBAQEAAAAAAAAAAAAAAwQBAgUABgf/xAAwEQACAgEDAgQEBgIDAAAAAAABAgADEQQSITFRE0FhcQWBkbEUIjJCocEV0SPh8P/aAAwDAQACEQMRAD8A89ijVRgCplXmkq0Za2zSHGOT0qvqZ6zSaTdwBI41I6U/uZm6A4rQ2WinAMx2Dyx4+Xv14APyop5tKtCAkPfN58ED5nj6f80m+uUHbWCx9JqLRV+kcn0mS+wyHy5qRYZU5I6Vpv8AWYwpEdhAPUnP9qdFfWuoXMMF1YRxh2Ee+Dg5PGenPXz/AMVA1NygsauB6iX/AAoUE7Dj3H2mYZySS3WoZCD0q31iyFpdywq24IeG8wQCD9DVW0Zpyt1dAw6GBfTqQCvQyE9Kh2+dFd2cV1YS3SrkCLnSbj0gZWmlavLbRpbmJnjA+E4PvVbNAUYihBlYkA9IO3QEDMEK00rU5U+Vc21aInSnPSQ7a5sopYXbOFprxlTgg10htG4GcQYqK5tqYrTSK6KtViQlaWKlK00rUwRrkeK4RUhWmkVMGVxGEU0rTzwCfKpLy3a2uJIXaNmQ4JjcOvTwI4NSBBEQClSpUeKmaG3jDsBWr0m0SG2+0yALkHaT4DnJ/I/Ie9ZmzxvXPnWuvSX7OW8kW4AFEkweB1Bz8worI17kBEHQnE+gquKlUcbjiVt9ftP8CkrF0wOMj28B6fWn22nLd2wkiuEaUfeh/Fn0HiPrVa6t4CujO34hRPBKqFqO2aXhbVC1nEtE0efncHAHXETHFSxNZ6b/ADM99cgnA3AkHp4cL+v61WLHLcN3aK8jf0g5xRF1p0tt3CSFe9mIARecZxj9R9RS9ichLrPkIF1ydlr/ACkRWe/uXIjMkzkswUfvAFHL2X1N0BFsnIyBvBOPlxRdzOmkWQhtlBmcnDkdSOCx8+eAKE0iwuNWuZbi4eRoouZHL8sT0UHzP6ZoDaq3ZvXCoPTOYNrm2F1wqjuM5lXdWUltKYp4mjcc4byrkUJLqka7mc7V96M1W7kuLoxtO8sUBZIi/XGfPqenj4Vd9nFvH0spJEptxKDC7qSUPOcEefT6ijXax6qA7Abpey400CwgZg+psum6ZHZRkd7KPiI6geP1P5e1ZuWDvGzWm1HT7K8vJJP9agikVtjJOpUrjggedT6fo2lGRilzLqEgIHwRssQ5Hj4n0zS2n1dWnqywJY8ngxdNRTXV+cEk8ngzGNaA5x1p0Ons6sQjMF+8Quce9atprK4+1299Y21n3Q/llBtcfsYPzFU2nyXaTqtk7LLJ8PA4Pv6fpT1eraxGOMEd+n1hkVHUttwR36fWFaHYIu+WVDgDaqkcsfT9PrQGoaZOQ8ssOzJJOMYFXOr30sIijilPesvxNtA+H29f8+lD6YLrU3lhlu9kO3MrkD7oyf7fvxUruuGdQ3Cn7ekoCxU2Njb/AO6TKTW5Qkc1AUxWuvtMtmsmu7C4eaFG2uJY9rDkDI8+o+vvQVtpIuIXkTHwkgA9WOM4HyrRXVVMm/OB0i76Wqwb1OB6zOlKQj3MFAOT0q/bQ5zbNcG2kSJRks/APt51DYac7zHu1BKgtz4AeNE8asgkHpFx8NUtkniVE9pLCAZEK56Z8aGZK1Wv3kmpyRq8KI0Y24Xke9V0ei3c0ZkjhZlxnIUn+1VW3CBrMA+8X1Hww9VGJRFaaelG3Vq8LbZFwaDYUypBmFqKHqYqwxAz1pUj1pUaZpl7FIVIOa0Wj609oGjKrLDIMPE/QiqCOJmhwtuWcnIk34wPLFdEU8YJaJgBzmlLaUtXa44nu6LDtw65E1ZfRJiGENzB4lQ+R8uppxk0aM5SGWQ+pY/ris5Esht2PcXJf8JVfh+dRO1wv3o5Fx5oRSn4JTxvbHvGvEU+bfWaaTWI4lK2sCxjzP8Aj/r51XJes12lxI5d1ffj55OKqA4aNtzuJB0Xbwfnnj6UxZiCKJXo6qwQB185K3VLwB1mwLaddMkl9M21MgCNsMR1x0JqeLWIZZEitYO5giz3aDJJB6nHieB5nnyrOm0vY9PS9kidYHOFYg/F+WKihl7zj0pX/H1sP1E/YSVpptGNx9PSaOy0nTkmV7q5aUM4WO3QYZj685+mB61b6hqLG807T7faqd+rAIAAqg+noMfWqPQokgSW9mO04KISegGN7fIYA/8AI+VF6Ey9/d67eAiKFSsSn8TYxgew49yKzL6/zlmO7bwPc8ACK3pl2Zju28D3PAAlT2gA/wBavth4Ep6edWs8l02mxJpbSKAqkiM4YjHOCPX99az1xMZJHmlxvkYu3PGTzTra+nhcLbSyKxPCrzk+1ab6JmqQA8rjr0mg9Ga0XIyvfpDIdJ1K+nLNE4ZjlpZ2wPck8mrrRl06xkMVu5nvQP5khUbAB+EfP9+AzNzql1MDHcXErDOCrNgfMVDBeGJw8RKsPEVFujvurIdgB2EHbW1ylWYD0HT5yzNpfapqkoEbB2fDPJwq+5P/AGatrqS00GyjFhEl08uVknlGQxHXHPA8vSqK51u4ubY20jr3W4HCpgkj161201h7eDuP5UsR/BIoP7+lCfSah1UEDA/aD1lXrscKDjA/bnr8/wCoy3jub6f7PaozGR93cpkKPXHgPWrpVS0aHSbGRGnLb7i4A4Ugcgfvyqsm7Q3HctBblLaJ/vLAu3d7kUBY36284kGOMgjzB/eaJZprrVO4YA6DufWWcNZ+rA7D19Zb9oNTa9uRawhlt4G2qg5Mj4wWPmc8f91ObZtG0wvIQLuXgpjlPIfIZP0oVNct7d2mtLaNLp+kzHJU+g6U1dWgnhVNQVpyhzkn7x9eaD4FwrVFTCjqPMymxlVUC4Ude5ndIsRKrXVyuLdORn8WOvuBU9ld6lql+IbOaW3QHO2J9oVfUjr86hTWlmmZJe7S32lFjUHainqPniiLLV7O2ke3tl7qB0KtKfibd4E+OPD/ABXXLexZmTJxx2A/3OsNhySuSenYf9zP9qZ2uL1mZ1fYxQOFA3AE4Jx41m5K1XaFrGK0jhtHE0mdzyY8T4D0xWWkrW0h/wCJcDE898XC7ht7QA9aVI9aVPTzRmgaVo3mQyHIbAApfapShUyNgjHWo7//AOfcf+1v1pW8DzNtRSfYUvmerGos3FR6w+PVLhYf91crgAc5NRSancvwJMe1NvdNurIgXFvLETz8aFc/Wgh1rsCGOst4GYXbHfOxY5OwnJ8eKji/3RnwNPs/vyHyQ0y3OZ0HmwqYVWyFz3M9C1tQnYbTxkZEjkjyBzisbpu6S6KR9dueK0Ws3G/Qljz90Dxqh7L3llZ6p3upd53Hdkfy1yckj/mkKdyUOQMnJ4h1c0deeSfrNHYmIWEcN4WBTcgEXVlJJ8uOWPP7Lrqae5VLeGJbe0iGEh2gg+pz1/7q2ttc7LSMoX7SG2kHMPtVhZx6VqU4is5QHPg4CmsF3tV97VnHqDAnUhSbGQ9+RxMPbQs1zOpRCVPQqMDmiY7IDduhiYE+Kn/NFyvFpWvX6SwGVC7AYbGMH2PnV5BLpkkDuWAI5I3dPDyrRv1DjBVOCB0jN2rOAwHBxMpeWUK2kzfZYQyoxBAII496FsbWOXT87CdxIJDEZ58R0NXWqapZGCeKKNmLIyja4OMjrVl2N0UX/ZmK6JC7nfqPI1Y6l6qN7qRyJR9StShnGJmTplr4wNwf6/8AigdTjX7VbR/EEOARkDHIHGAK9Fk7PuzEQ7ZOfw1mu0ejS22p6akiEGRsYP8A5r/mp0uvWx8ZPn9pC6ylzgHmUC2kULM2wt4Df8VAzWyKrsrMMDOK9B1HstPDGzqmfasXfW7p9pQj7nwnnpkHH6GmNNrEvP5GzHKbNPehKwfVbWOHSdNu4cL36MXGc/EGI/tU3Z/QptZt7yWKUKbaIyFSDzjw6ilqTZ7NaapPMTSKfmc/3rSfwukQRajGzAd5Cyii22OlJbPI/wBzIttdMnzx/cw1tFJPdpbBtrM23J8KL7R6dLomomzlYsyqCWz971x4e1OsVC9oI08O+A/Or/8AiyqHXEkjxtMYB9xVzYfGVfIiBttdQQD3/giZeXTZl0QanJuZZJNiYbp55GP71Tk16BPHHJ/DEEEd5Hc7j546V58aLp3L7s+RxMzW9eIGetKkaVNzHl7enN7cHwMr/rWq7AalY2Lait7tV5rRo4XYcBj4emR++ax875mlz4ux/OuJJtIwSKAVyMTeZ1JI7z2D+LWsaXc6VDa280VxdCTfmNg2xcHqR58cV5CPvUmlJGCSR5UwEZrgMSqba1CL5QyBhtn/APWP1FRW5xOp9RUcb8P6qP1rsJxID61MdW7JT3/uaXVJs6dtzWbjOZKPvbkvbhc+FV0R/mVVFCjEa1dwNyYh8DhG2k7cY/f5VuewSQXGtwYkJdcsAqDnA55PI61hYCA+SM8c/v516D/DoxjWBtjGdhwwA9v7flSuv4oJh72f8I+O0o9Tna61+8FwRgSyZx8OMN++aubOUm3ZrdndAMkGcEp6/wC5wM58KymtPnWNXGcfzphnHhvpW0+LXe6A2hlTv3R/DnAz8/Dxx51D0hq1wcSw22VAdMYh2pBVlkkjMnPQs+4H25PlWx7Fd43YBO6Eu8SykGPP9q86aOQR94HJi2sEyckjPB9ff0q+spnH8PtPXvf5Rv5VkhV9hl4GOfSo1CZqC+sX1qeI1dQ7zVaDPdPqHxSXW0NltqSYOfTB9OKm7YzRyaxozEFV3k/EpBGHXz9q89guJQ0b3BnaKOPgRTBGKg89c+JPh4eQOLzt492lrpBu2fv2juCSx8N4x+R+QpRdOBep9/tA36YValWz1BH8Gev3McJhcvtAx1PSvEe08aL2hu41IMZkHIPHQf5oE6pd3NqI3uJnhQcQtIWUHp0oViRGx8gSPpTJ0iJd4q8cY4jfwf4edLucvnIk3afu4raOKFlK4R+Og3RocfXNd7HXptWkw2C2BWcaYvbYJzz/AGFSafcGJwQcHNNmoGvaZmjUg3gntDopNnaAPngS5/Oju2F79saNy24j/FUUsuL4yDrnNcvJzKOTkVbwxuDdpVr18NwepMv4r0HssbQt1UnHzrJN40Ys5WIJnjGKCfxq6IFJx5xHWWiwLjyEEPWlSNKjTIMsCcsfUmur1pgNdB5oU0Q2TJu7JQtjjNMVck4qRLqWNGQMNjeBFRiQ5wPE1EYzXxg8xyAk4AJzwOOtStFJCV7xduenNMLsjY3HHlniuyDb1Zc9cBv1qIwqqqnrkSSRywxkD3NQodr5PT0pwUtH3m1io8fAV2VHRVaVCrMPLHl+dTJcO35+eIRFOBztyvj8VW2ndpbrSdRgm09sqjDcj42yDyzjj3qquLi3I0/uhMJIYgJgQACd7HjHoR18c+Fc1y6hvdVuru3hWCGaVnWJRju8npQ2UOMMOIVtW/hlD84TPqnearc3qRgd9K8mxj0yc4zVinaeVUKfY4+Rj/dI/tVXpmp3mluJbKZoJHIGV/EM9CD4V6Hq8Vhq3Z++339+kkce4Q3bKxdxzwq548M+FL2jDBSBiEFrqAB0+0wl/rUl5nNvGo8cSE0fonayLTdDbSLrSra9g70y5mkIwSOowPzrMIMOVXJbPB86LCG1XkgSP4gZ2geRo71Ky7SJAL6gbj0X+PtNJF2wso7iGebRbKUxY7tWfhB4Y+Gh+2Hax+0rWzNbJAIFdfgcncGx6Dyrd6uum3n8N7m8tIYJW+yfHMsQDB1xnOeRyDXlVnt+2WaFQFEi78jqd2evtilqErdi4XkHEVFniFnIxtkhnj2BjKdwJzg/qfl+dEo6SxsyS71wR0xzivoSXTbA28gWythlDjEK+XtXzLHJskCg8bvP0p0RrQfFizlWHHSDKSUwAT7VxWKnmnxyiO3dQTvcj6ClaQ9/NtLYXqzHwFWmWE3MqqckxPjAYtyegqMtVlKtsYA20gdFANVjDaxGMc1IhdbpzSQcjntOZ4pj04mmMasJnsYMaVI0qtFDDRXQCecHA8aTHB4yOn18aeJCI9gJwTk80KaCgecYa6vDA0Vas0CM4UOHQqMc7PWhpFKNywPsaiFaoqoeIMO8y+SM11TucDOFPHtTMHrXBnqK6U8QjrLKcq9tEqHCZIxj14qFbgtKwlBdCCAvkfComn3RqpXkDr51Gm5jhRz1FdiaF2ty67PT+I+beZH7wc55yc1GTXXJ9fXNNHJA8ziuiFhy3HnJFY7gQefWt9d9tLU9j20y106dZDCkDXLYwSMZ+IcngHisBOhhnaM9VJGfOjL63a2tLfbO0gkG9kwQFOPf3oF1FdpXd5QyAlWz5feDQybJlYjpRVy2YkIOfhXkHzH/ABQKKXYAZ5PWiLlQisgJAyMZpiH01ril+0MsNbv7XS7vTbYqbe6GJQwyQPTnjoKDlkfCBiMKTz55psEcksMrJjEOGI5zyetRMxYY+Yqioqk4HWBDlK/eby1/ife29nHB/ptu7Iqgu0z/ABEADOM+nSsIGJlA/FuHSpdMs21C/jtQ4TfncxGcADJ4HXpTrx8SIjKuIAUQryGwfH5nofbiuVVUkAQKLhd/SCP8J2nqOo8q7E5Qtt6kY/Mf4rkrl2ZyMFjkgdKfblFJZtpOCACM+HWieUrVzaAphN4pihVSw4POD+/OhgklxNiFC7v8W1Rn3qW8Y96yHoCaihkREfeWDH7pB4HXOagZxmNap1suK+UhYFSQwwQcEU089Oalk3yFpDz4k5qS0EJWYzKHbGF6/D/+uo9B8/GrZ4zM/bk4EraVI9T0pVeJmW+n2Zv7gQd/DCzcKZCQGPTHA6+9TjSJWv2so5EaZW2sCcBSOuScdKgtZbeS3EM0G5gSe8U4YjyNFFrNmDSQzMwGN3fYJ+eKWbdk8zeo06OgPH1MtotNsbSYx3d7HII4WV2hLBUfw3cc9R7/ACxVX2gtreCeE2UiSQGIFfjBKnxB9jUsFzYwyJJHZkshz/MfvA3kCp4I+XgKItNVtrOIRRWEToM4LqC3JzycZI96oN6juY61HiLtJAHvKORcKB5Dn9P1qEcjiipHL3DOYsqzbiD065x7UVZzw25kL2VtKHbIEik7B5D0om7iJNpja+AZVnHFJXKHKnB86P1WeKZYu7toIcE57pMZ96FRY/tMasCUIGfDFWByIvZQa7Cue3MjcljknJPXNNIrrHJOABz61znwqYBuskl3FlaRwSyg5BzgevrxR8MsD28zzFjIIXUHAOWH3Sfz+tBPGhdSPukDIHBHAonu7NYzzIzclcn8uKqeeI/RU+5uR8zG2Vu08F13boroqkbvxDJ4HB56UIwYE79wPjnwoiwZVaRZVJV1wRkgenSnyQI5OwhR5ZJqQZC6ZraVZT08pJO0UFp3S5juAo3jZgMDyOnXjzxQs8UaJblHLNIm5xxheeB+VETx9+dzFc7QOKTRhpkkKRAJ0VVwD7+dQOIe7S2WNj2AkUJlgZWRmDLknYBke/5UyeYXLjaNrc/ADxnxPpVrHeOhyuxOMfCMUxrxs84/Ophj8NULjxOPaUzAjjr7VLEjoQzo+McYU4NTXRaaUSc7l6AnjipDdtgb1wfQ1xaJVUVractjHTiBTvmUluD1NPSORQJI2GeCF5BIqOZt85bHBIqcTqAACABUk4EAi1s7F2kDrIXzIjHJySPGuLFxu3KrA4C45qYyjzFRtKMcnioDGDsWseeYAeuMUqVKjTNPWdDsBwSOaesjnPxt9aVKqkS6MQBgxxkcD77fWmCaU/8A2N9aVKoly7d4mnlB/wBxvrTu8fH32+tKlXYld7Z6zhdz1dj86YXfOdxyPWlSqRKsxLdZze39RpB2z940qVTOBM73j/1H613e+PvH60qVVxI3HvGiRwOGP1rokfH32+tKlXSSzDznRLJ/W31pd7J/W31pUqmdvbvF3smPvt9a53j4++31pUq6dvbvESc9T9aW9h0Y/WlSrsTtx7zm9j+I0snzpUq6VyYsnzpUqVdOBM5SpUqtI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MX"/>
          </a:p>
        </p:txBody>
      </p:sp>
      <p:sp>
        <p:nvSpPr>
          <p:cNvPr id="220170" name="AutoShape 10" descr="data:image/jpg;base64,/9j/4AAQSkZJRgABAQAAAQABAAD/2wBDAAkGBwgHBgkIBwgKCgkLDRYPDQwMDRsUFRAWIB0iIiAdHx8kKDQsJCYxJx8fLT0tMTU3Ojo6Iys/RD84QzQ5Ojf/2wBDAQoKCg0MDRoPDxo3JR8lNzc3Nzc3Nzc3Nzc3Nzc3Nzc3Nzc3Nzc3Nzc3Nzc3Nzc3Nzc3Nzc3Nzc3Nzc3Nzc3Nzf/wAARCACDAMYDASIAAhEBAxEB/8QAHAAAAQUBAQEAAAAAAAAAAAAABAACAwUGAQcI/8QAOhAAAgEDAwEGAwYFBAIDAAAAAQIDAAQRBRIhMQYTQVFhcSKBkRQyQqGx8AcjUsHRFTPh8XJzNENi/8QAGwEAAgMBAQEAAAAAAAAAAAAAAwQBAgUABgf/xAAwEQACAgEDAgQEBgIDAAAAAAABAgADEQQSITFRE0FhcQWBkbEUIjJCocEV0SPh8P/aAAwDAQACEQMRAD8A89ijVRgCplXmkq0Za2zSHGOT0qvqZ6zSaTdwBI41I6U/uZm6A4rQ2WinAMx2Dyx4+Xv14APyop5tKtCAkPfN58ED5nj6f80m+uUHbWCx9JqLRV+kcn0mS+wyHy5qRYZU5I6Vpv8AWYwpEdhAPUnP9qdFfWuoXMMF1YRxh2Ee+Dg5PGenPXz/AMVA1NygsauB6iX/AAoUE7Dj3H2mYZySS3WoZCD0q31iyFpdywq24IeG8wQCD9DVW0Zpyt1dAw6GBfTqQCvQyE9Kh2+dFd2cV1YS3SrkCLnSbj0gZWmlavLbRpbmJnjA+E4PvVbNAUYihBlYkA9IO3QEDMEK00rU5U+Vc21aInSnPSQ7a5sopYXbOFprxlTgg10htG4GcQYqK5tqYrTSK6KtViQlaWKlK00rUwRrkeK4RUhWmkVMGVxGEU0rTzwCfKpLy3a2uJIXaNmQ4JjcOvTwI4NSBBEQClSpUeKmaG3jDsBWr0m0SG2+0yALkHaT4DnJ/I/Ie9ZmzxvXPnWuvSX7OW8kW4AFEkweB1Bz8worI17kBEHQnE+gquKlUcbjiVt9ftP8CkrF0wOMj28B6fWn22nLd2wkiuEaUfeh/Fn0HiPrVa6t4CujO34hRPBKqFqO2aXhbVC1nEtE0efncHAHXETHFSxNZ6b/ADM99cgnA3AkHp4cL+v61WLHLcN3aK8jf0g5xRF1p0tt3CSFe9mIARecZxj9R9RS9ichLrPkIF1ydlr/ACkRWe/uXIjMkzkswUfvAFHL2X1N0BFsnIyBvBOPlxRdzOmkWQhtlBmcnDkdSOCx8+eAKE0iwuNWuZbi4eRoouZHL8sT0UHzP6ZoDaq3ZvXCoPTOYNrm2F1wqjuM5lXdWUltKYp4mjcc4byrkUJLqka7mc7V96M1W7kuLoxtO8sUBZIi/XGfPqenj4Vd9nFvH0spJEptxKDC7qSUPOcEefT6ijXax6qA7Abpey400CwgZg+psum6ZHZRkd7KPiI6geP1P5e1ZuWDvGzWm1HT7K8vJJP9agikVtjJOpUrjggedT6fo2lGRilzLqEgIHwRssQ5Hj4n0zS2n1dWnqywJY8ngxdNRTXV+cEk8ngzGNaA5x1p0Ons6sQjMF+8Quce9atprK4+1299Y21n3Q/llBtcfsYPzFU2nyXaTqtk7LLJ8PA4Pv6fpT1eraxGOMEd+n1hkVHUttwR36fWFaHYIu+WVDgDaqkcsfT9PrQGoaZOQ8ssOzJJOMYFXOr30sIijilPesvxNtA+H29f8+lD6YLrU3lhlu9kO3MrkD7oyf7fvxUruuGdQ3Cn7ekoCxU2Njb/AO6TKTW5Qkc1AUxWuvtMtmsmu7C4eaFG2uJY9rDkDI8+o+vvQVtpIuIXkTHwkgA9WOM4HyrRXVVMm/OB0i76Wqwb1OB6zOlKQj3MFAOT0q/bQ5zbNcG2kSJRks/APt51DYac7zHu1BKgtz4AeNE8asgkHpFx8NUtkniVE9pLCAZEK56Z8aGZK1Wv3kmpyRq8KI0Y24Xke9V0ei3c0ZkjhZlxnIUn+1VW3CBrMA+8X1Hww9VGJRFaaelG3Vq8LbZFwaDYUypBmFqKHqYqwxAz1pUj1pUaZpl7FIVIOa0Wj609oGjKrLDIMPE/QiqCOJmhwtuWcnIk34wPLFdEU8YJaJgBzmlLaUtXa44nu6LDtw65E1ZfRJiGENzB4lQ+R8uppxk0aM5SGWQ+pY/ris5Esht2PcXJf8JVfh+dRO1wv3o5Fx5oRSn4JTxvbHvGvEU+bfWaaTWI4lK2sCxjzP8Aj/r51XJes12lxI5d1ffj55OKqA4aNtzuJB0Xbwfnnj6UxZiCKJXo6qwQB185K3VLwB1mwLaddMkl9M21MgCNsMR1x0JqeLWIZZEitYO5giz3aDJJB6nHieB5nnyrOm0vY9PS9kidYHOFYg/F+WKihl7zj0pX/H1sP1E/YSVpptGNx9PSaOy0nTkmV7q5aUM4WO3QYZj685+mB61b6hqLG807T7faqd+rAIAAqg+noMfWqPQokgSW9mO04KISegGN7fIYA/8AI+VF6Ey9/d67eAiKFSsSn8TYxgew49yKzL6/zlmO7bwPc8ACK3pl2Zju28D3PAAlT2gA/wBavth4Ep6edWs8l02mxJpbSKAqkiM4YjHOCPX99az1xMZJHmlxvkYu3PGTzTra+nhcLbSyKxPCrzk+1ab6JmqQA8rjr0mg9Ga0XIyvfpDIdJ1K+nLNE4ZjlpZ2wPck8mrrRl06xkMVu5nvQP5khUbAB+EfP9+AzNzql1MDHcXErDOCrNgfMVDBeGJw8RKsPEVFujvurIdgB2EHbW1ylWYD0HT5yzNpfapqkoEbB2fDPJwq+5P/AGatrqS00GyjFhEl08uVknlGQxHXHPA8vSqK51u4ubY20jr3W4HCpgkj161201h7eDuP5UsR/BIoP7+lCfSah1UEDA/aD1lXrscKDjA/bnr8/wCoy3jub6f7PaozGR93cpkKPXHgPWrpVS0aHSbGRGnLb7i4A4Ugcgfvyqsm7Q3HctBblLaJ/vLAu3d7kUBY36284kGOMgjzB/eaJZprrVO4YA6DufWWcNZ+rA7D19Zb9oNTa9uRawhlt4G2qg5Mj4wWPmc8f91ObZtG0wvIQLuXgpjlPIfIZP0oVNct7d2mtLaNLp+kzHJU+g6U1dWgnhVNQVpyhzkn7x9eaD4FwrVFTCjqPMymxlVUC4Ude5ndIsRKrXVyuLdORn8WOvuBU9ld6lql+IbOaW3QHO2J9oVfUjr86hTWlmmZJe7S32lFjUHainqPniiLLV7O2ke3tl7qB0KtKfibd4E+OPD/ABXXLexZmTJxx2A/3OsNhySuSenYf9zP9qZ2uL1mZ1fYxQOFA3AE4Jx41m5K1XaFrGK0jhtHE0mdzyY8T4D0xWWkrW0h/wCJcDE898XC7ht7QA9aVI9aVPTzRmgaVo3mQyHIbAApfapShUyNgjHWo7//AOfcf+1v1pW8DzNtRSfYUvmerGos3FR6w+PVLhYf91crgAc5NRSancvwJMe1NvdNurIgXFvLETz8aFc/Wgh1rsCGOst4GYXbHfOxY5OwnJ8eKji/3RnwNPs/vyHyQ0y3OZ0HmwqYVWyFz3M9C1tQnYbTxkZEjkjyBzisbpu6S6KR9dueK0Ws3G/Qljz90Dxqh7L3llZ6p3upd53Hdkfy1yckj/mkKdyUOQMnJ4h1c0deeSfrNHYmIWEcN4WBTcgEXVlJJ8uOWPP7Lrqae5VLeGJbe0iGEh2gg+pz1/7q2ttc7LSMoX7SG2kHMPtVhZx6VqU4is5QHPg4CmsF3tV97VnHqDAnUhSbGQ9+RxMPbQs1zOpRCVPQqMDmiY7IDduhiYE+Kn/NFyvFpWvX6SwGVC7AYbGMH2PnV5BLpkkDuWAI5I3dPDyrRv1DjBVOCB0jN2rOAwHBxMpeWUK2kzfZYQyoxBAII496FsbWOXT87CdxIJDEZ58R0NXWqapZGCeKKNmLIyja4OMjrVl2N0UX/ZmK6JC7nfqPI1Y6l6qN7qRyJR9StShnGJmTplr4wNwf6/8AigdTjX7VbR/EEOARkDHIHGAK9Fk7PuzEQ7ZOfw1mu0ejS22p6akiEGRsYP8A5r/mp0uvWx8ZPn9pC6ylzgHmUC2kULM2wt4Df8VAzWyKrsrMMDOK9B1HstPDGzqmfasXfW7p9pQj7nwnnpkHH6GmNNrEvP5GzHKbNPehKwfVbWOHSdNu4cL36MXGc/EGI/tU3Z/QptZt7yWKUKbaIyFSDzjw6ilqTZ7NaapPMTSKfmc/3rSfwukQRajGzAd5Cyii22OlJbPI/wBzIttdMnzx/cw1tFJPdpbBtrM23J8KL7R6dLomomzlYsyqCWz971x4e1OsVC9oI08O+A/Or/8AiyqHXEkjxtMYB9xVzYfGVfIiBttdQQD3/giZeXTZl0QanJuZZJNiYbp55GP71Tk16BPHHJ/DEEEd5Hc7j546V58aLp3L7s+RxMzW9eIGetKkaVNzHl7enN7cHwMr/rWq7AalY2Lait7tV5rRo4XYcBj4emR++ax875mlz4ux/OuJJtIwSKAVyMTeZ1JI7z2D+LWsaXc6VDa280VxdCTfmNg2xcHqR58cV5CPvUmlJGCSR5UwEZrgMSqba1CL5QyBhtn/APWP1FRW5xOp9RUcb8P6qP1rsJxID61MdW7JT3/uaXVJs6dtzWbjOZKPvbkvbhc+FV0R/mVVFCjEa1dwNyYh8DhG2k7cY/f5VuewSQXGtwYkJdcsAqDnA55PI61hYCA+SM8c/v516D/DoxjWBtjGdhwwA9v7flSuv4oJh72f8I+O0o9Tna61+8FwRgSyZx8OMN++aubOUm3ZrdndAMkGcEp6/wC5wM58KymtPnWNXGcfzphnHhvpW0+LXe6A2hlTv3R/DnAz8/Dxx51D0hq1wcSw22VAdMYh2pBVlkkjMnPQs+4H25PlWx7Fd43YBO6Eu8SykGPP9q86aOQR94HJi2sEyckjPB9ff0q+spnH8PtPXvf5Rv5VkhV9hl4GOfSo1CZqC+sX1qeI1dQ7zVaDPdPqHxSXW0NltqSYOfTB9OKm7YzRyaxozEFV3k/EpBGHXz9q89guJQ0b3BnaKOPgRTBGKg89c+JPh4eQOLzt492lrpBu2fv2juCSx8N4x+R+QpRdOBep9/tA36YValWz1BH8Gev3McJhcvtAx1PSvEe08aL2hu41IMZkHIPHQf5oE6pd3NqI3uJnhQcQtIWUHp0oViRGx8gSPpTJ0iJd4q8cY4jfwf4edLucvnIk3afu4raOKFlK4R+Og3RocfXNd7HXptWkw2C2BWcaYvbYJzz/AGFSafcGJwQcHNNmoGvaZmjUg3gntDopNnaAPngS5/Oju2F79saNy24j/FUUsuL4yDrnNcvJzKOTkVbwxuDdpVr18NwepMv4r0HssbQt1UnHzrJN40Ys5WIJnjGKCfxq6IFJx5xHWWiwLjyEEPWlSNKjTIMsCcsfUmur1pgNdB5oU0Q2TJu7JQtjjNMVck4qRLqWNGQMNjeBFRiQ5wPE1EYzXxg8xyAk4AJzwOOtStFJCV7xduenNMLsjY3HHlniuyDb1Zc9cBv1qIwqqqnrkSSRywxkD3NQodr5PT0pwUtH3m1io8fAV2VHRVaVCrMPLHl+dTJcO35+eIRFOBztyvj8VW2ndpbrSdRgm09sqjDcj42yDyzjj3qquLi3I0/uhMJIYgJgQACd7HjHoR18c+Fc1y6hvdVuru3hWCGaVnWJRju8npQ2UOMMOIVtW/hlD84TPqnearc3qRgd9K8mxj0yc4zVinaeVUKfY4+Rj/dI/tVXpmp3mluJbKZoJHIGV/EM9CD4V6Hq8Vhq3Z++339+kkce4Q3bKxdxzwq548M+FL2jDBSBiEFrqAB0+0wl/rUl5nNvGo8cSE0fonayLTdDbSLrSra9g70y5mkIwSOowPzrMIMOVXJbPB86LCG1XkgSP4gZ2geRo71Ky7SJAL6gbj0X+PtNJF2wso7iGebRbKUxY7tWfhB4Y+Gh+2Hax+0rWzNbJAIFdfgcncGx6Dyrd6uum3n8N7m8tIYJW+yfHMsQDB1xnOeRyDXlVnt+2WaFQFEi78jqd2evtilqErdi4XkHEVFniFnIxtkhnj2BjKdwJzg/qfl+dEo6SxsyS71wR0xzivoSXTbA28gWythlDjEK+XtXzLHJskCg8bvP0p0RrQfFizlWHHSDKSUwAT7VxWKnmnxyiO3dQTvcj6ClaQ9/NtLYXqzHwFWmWE3MqqckxPjAYtyegqMtVlKtsYA20gdFANVjDaxGMc1IhdbpzSQcjntOZ4pj04mmMasJnsYMaVI0qtFDDRXQCecHA8aTHB4yOn18aeJCI9gJwTk80KaCgecYa6vDA0Vas0CM4UOHQqMc7PWhpFKNywPsaiFaoqoeIMO8y+SM11TucDOFPHtTMHrXBnqK6U8QjrLKcq9tEqHCZIxj14qFbgtKwlBdCCAvkfComn3RqpXkDr51Gm5jhRz1FdiaF2ty67PT+I+beZH7wc55yc1GTXXJ9fXNNHJA8ziuiFhy3HnJFY7gQefWt9d9tLU9j20y106dZDCkDXLYwSMZ+IcngHisBOhhnaM9VJGfOjL63a2tLfbO0gkG9kwQFOPf3oF1FdpXd5QyAlWz5feDQybJlYjpRVy2YkIOfhXkHzH/ABQKKXYAZ5PWiLlQisgJAyMZpiH01ril+0MsNbv7XS7vTbYqbe6GJQwyQPTnjoKDlkfCBiMKTz55psEcksMrJjEOGI5zyetRMxYY+Yqioqk4HWBDlK/eby1/ife29nHB/ptu7Iqgu0z/ABEADOM+nSsIGJlA/FuHSpdMs21C/jtQ4TfncxGcADJ4HXpTrx8SIjKuIAUQryGwfH5nofbiuVVUkAQKLhd/SCP8J2nqOo8q7E5Qtt6kY/Mf4rkrl2ZyMFjkgdKfblFJZtpOCACM+HWieUrVzaAphN4pihVSw4POD+/OhgklxNiFC7v8W1Rn3qW8Y96yHoCaihkREfeWDH7pB4HXOagZxmNap1suK+UhYFSQwwQcEU089Oalk3yFpDz4k5qS0EJWYzKHbGF6/D/+uo9B8/GrZ4zM/bk4EraVI9T0pVeJmW+n2Zv7gQd/DCzcKZCQGPTHA6+9TjSJWv2so5EaZW2sCcBSOuScdKgtZbeS3EM0G5gSe8U4YjyNFFrNmDSQzMwGN3fYJ+eKWbdk8zeo06OgPH1MtotNsbSYx3d7HII4WV2hLBUfw3cc9R7/ACxVX2gtreCeE2UiSQGIFfjBKnxB9jUsFzYwyJJHZkshz/MfvA3kCp4I+XgKItNVtrOIRRWEToM4LqC3JzycZI96oN6juY61HiLtJAHvKORcKB5Dn9P1qEcjiipHL3DOYsqzbiD065x7UVZzw25kL2VtKHbIEik7B5D0om7iJNpja+AZVnHFJXKHKnB86P1WeKZYu7toIcE57pMZ96FRY/tMasCUIGfDFWByIvZQa7Cue3MjcljknJPXNNIrrHJOABz61znwqYBuskl3FlaRwSyg5BzgevrxR8MsD28zzFjIIXUHAOWH3Sfz+tBPGhdSPukDIHBHAonu7NYzzIzclcn8uKqeeI/RU+5uR8zG2Vu08F13boroqkbvxDJ4HB56UIwYE79wPjnwoiwZVaRZVJV1wRkgenSnyQI5OwhR5ZJqQZC6ZraVZT08pJO0UFp3S5juAo3jZgMDyOnXjzxQs8UaJblHLNIm5xxheeB+VETx9+dzFc7QOKTRhpkkKRAJ0VVwD7+dQOIe7S2WNj2AkUJlgZWRmDLknYBke/5UyeYXLjaNrc/ADxnxPpVrHeOhyuxOMfCMUxrxs84/Ophj8NULjxOPaUzAjjr7VLEjoQzo+McYU4NTXRaaUSc7l6AnjipDdtgb1wfQ1xaJVUVractjHTiBTvmUluD1NPSORQJI2GeCF5BIqOZt85bHBIqcTqAACABUk4EAi1s7F2kDrIXzIjHJySPGuLFxu3KrA4C45qYyjzFRtKMcnioDGDsWseeYAeuMUqVKjTNPWdDsBwSOaesjnPxt9aVKqkS6MQBgxxkcD77fWmCaU/8A2N9aVKoly7d4mnlB/wBxvrTu8fH32+tKlXYld7Z6zhdz1dj86YXfOdxyPWlSqRKsxLdZze39RpB2z940qVTOBM73j/1H613e+PvH60qVVxI3HvGiRwOGP1rokfH32+tKlXSSzDznRLJ/W31pd7J/W31pUqmdvbvF3smPvt9a53j4++31pUq6dvbvESc9T9aW9h0Y/WlSrsTtx7zm9j+I0snzpUq6VyYsnzpUqVdOBM5SpUqtI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MX"/>
          </a:p>
        </p:txBody>
      </p:sp>
      <p:pic>
        <p:nvPicPr>
          <p:cNvPr id="220172" name="Picture 12" descr="http://www.disobey.com/ghostsites/images/cafeteria_800.jpg"/>
          <p:cNvPicPr>
            <a:picLocks noChangeAspect="1" noChangeArrowheads="1"/>
          </p:cNvPicPr>
          <p:nvPr/>
        </p:nvPicPr>
        <p:blipFill>
          <a:blip r:embed="rId5" cstate="print"/>
          <a:srcRect/>
          <a:stretch>
            <a:fillRect/>
          </a:stretch>
        </p:blipFill>
        <p:spPr bwMode="auto">
          <a:xfrm>
            <a:off x="6156176" y="2204864"/>
            <a:ext cx="2161349" cy="1440000"/>
          </a:xfrm>
          <a:prstGeom prst="rect">
            <a:avLst/>
          </a:prstGeom>
          <a:noFill/>
        </p:spPr>
      </p:pic>
      <p:pic>
        <p:nvPicPr>
          <p:cNvPr id="220174" name="Picture 14" descr="http://www.garajealonso.com/images/taller.jpg"/>
          <p:cNvPicPr>
            <a:picLocks noChangeAspect="1" noChangeArrowheads="1"/>
          </p:cNvPicPr>
          <p:nvPr/>
        </p:nvPicPr>
        <p:blipFill>
          <a:blip r:embed="rId6" cstate="print"/>
          <a:srcRect/>
          <a:stretch>
            <a:fillRect/>
          </a:stretch>
        </p:blipFill>
        <p:spPr bwMode="auto">
          <a:xfrm>
            <a:off x="6228184" y="4365104"/>
            <a:ext cx="1920000" cy="1440000"/>
          </a:xfrm>
          <a:prstGeom prst="rect">
            <a:avLst/>
          </a:prstGeom>
          <a:noFill/>
        </p:spPr>
      </p:pic>
      <p:pic>
        <p:nvPicPr>
          <p:cNvPr id="220176" name="Picture 16" descr="http://t2.gstatic.com/images?q=tbn:ANd9GcQBdXzHgjHIq_KD3c3Fue9Iw8o2sOkTRLcPhbRzKzaskuEiMBOnUg"/>
          <p:cNvPicPr>
            <a:picLocks noChangeAspect="1" noChangeArrowheads="1"/>
          </p:cNvPicPr>
          <p:nvPr/>
        </p:nvPicPr>
        <p:blipFill>
          <a:blip r:embed="rId7" cstate="print"/>
          <a:srcRect/>
          <a:stretch>
            <a:fillRect/>
          </a:stretch>
        </p:blipFill>
        <p:spPr bwMode="auto">
          <a:xfrm>
            <a:off x="683568" y="4005064"/>
            <a:ext cx="2037380" cy="1616968"/>
          </a:xfrm>
          <a:prstGeom prst="rect">
            <a:avLst/>
          </a:prstGeom>
          <a:noFill/>
        </p:spPr>
      </p:pic>
      <p:pic>
        <p:nvPicPr>
          <p:cNvPr id="220178" name="Picture 18" descr="http://t1.gstatic.com/images?q=tbn:ANd9GcTlnWjRlmHGOfVYqEV_iFEWsUyCnGtb4gbu3j7fGdF8lZ70C4at"/>
          <p:cNvPicPr>
            <a:picLocks noChangeAspect="1" noChangeArrowheads="1"/>
          </p:cNvPicPr>
          <p:nvPr/>
        </p:nvPicPr>
        <p:blipFill>
          <a:blip r:embed="rId8" cstate="print"/>
          <a:srcRect/>
          <a:stretch>
            <a:fillRect/>
          </a:stretch>
        </p:blipFill>
        <p:spPr bwMode="auto">
          <a:xfrm>
            <a:off x="3203848" y="5149973"/>
            <a:ext cx="2113894" cy="1708027"/>
          </a:xfrm>
          <a:prstGeom prst="rect">
            <a:avLst/>
          </a:prstGeom>
          <a:noFill/>
        </p:spPr>
      </p:pic>
      <p:pic>
        <p:nvPicPr>
          <p:cNvPr id="220180" name="Picture 20" descr="http://t0.gstatic.com/images?q=tbn:ANd9GcSF7RqkcBn-VR4TcWXiku-5MixbYFBIYdG37dxSzzOjdE_Y4bI0SQ"/>
          <p:cNvPicPr>
            <a:picLocks noChangeAspect="1" noChangeArrowheads="1"/>
          </p:cNvPicPr>
          <p:nvPr/>
        </p:nvPicPr>
        <p:blipFill>
          <a:blip r:embed="rId9" cstate="print"/>
          <a:srcRect/>
          <a:stretch>
            <a:fillRect/>
          </a:stretch>
        </p:blipFill>
        <p:spPr bwMode="auto">
          <a:xfrm>
            <a:off x="3275856" y="2924944"/>
            <a:ext cx="2219325" cy="20574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29"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ppt_x</p:attrName>
                                        </p:attrNameLst>
                                      </p:cBhvr>
                                      <p:tavLst>
                                        <p:tav tm="0">
                                          <p:val>
                                            <p:strVal val="#ppt_x-.2"/>
                                          </p:val>
                                        </p:tav>
                                        <p:tav tm="100000">
                                          <p:val>
                                            <p:strVal val="#ppt_x"/>
                                          </p:val>
                                        </p:tav>
                                      </p:tavLst>
                                    </p:anim>
                                    <p:anim calcmode="lin" valueType="num">
                                      <p:cBhvr>
                                        <p:cTn id="14"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
                                        </p:tgtEl>
                                      </p:cBhvr>
                                    </p:animEffect>
                                  </p:childTnLst>
                                </p:cTn>
                              </p:par>
                            </p:childTnLst>
                          </p:cTn>
                        </p:par>
                        <p:par>
                          <p:cTn id="16" fill="hold">
                            <p:stCondLst>
                              <p:cond delay="3000"/>
                            </p:stCondLst>
                            <p:childTnLst>
                              <p:par>
                                <p:cTn id="17" presetID="17" presetClass="entr" presetSubtype="10" fill="hold" nodeType="afterEffect">
                                  <p:stCondLst>
                                    <p:cond delay="0"/>
                                  </p:stCondLst>
                                  <p:childTnLst>
                                    <p:set>
                                      <p:cBhvr>
                                        <p:cTn id="18" dur="1" fill="hold">
                                          <p:stCondLst>
                                            <p:cond delay="0"/>
                                          </p:stCondLst>
                                        </p:cTn>
                                        <p:tgtEl>
                                          <p:spTgt spid="220162"/>
                                        </p:tgtEl>
                                        <p:attrNameLst>
                                          <p:attrName>style.visibility</p:attrName>
                                        </p:attrNameLst>
                                      </p:cBhvr>
                                      <p:to>
                                        <p:strVal val="visible"/>
                                      </p:to>
                                    </p:set>
                                    <p:anim calcmode="lin" valueType="num">
                                      <p:cBhvr>
                                        <p:cTn id="19" dur="500" fill="hold"/>
                                        <p:tgtEl>
                                          <p:spTgt spid="220162"/>
                                        </p:tgtEl>
                                        <p:attrNameLst>
                                          <p:attrName>ppt_w</p:attrName>
                                        </p:attrNameLst>
                                      </p:cBhvr>
                                      <p:tavLst>
                                        <p:tav tm="0">
                                          <p:val>
                                            <p:fltVal val="0"/>
                                          </p:val>
                                        </p:tav>
                                        <p:tav tm="100000">
                                          <p:val>
                                            <p:strVal val="#ppt_w"/>
                                          </p:val>
                                        </p:tav>
                                      </p:tavLst>
                                    </p:anim>
                                    <p:anim calcmode="lin" valueType="num">
                                      <p:cBhvr>
                                        <p:cTn id="20" dur="500" fill="hold"/>
                                        <p:tgtEl>
                                          <p:spTgt spid="22016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220164"/>
                                        </p:tgtEl>
                                        <p:attrNameLst>
                                          <p:attrName>style.visibility</p:attrName>
                                        </p:attrNameLst>
                                      </p:cBhvr>
                                      <p:to>
                                        <p:strVal val="visible"/>
                                      </p:to>
                                    </p:set>
                                    <p:anim calcmode="lin" valueType="num">
                                      <p:cBhvr>
                                        <p:cTn id="23" dur="500" fill="hold"/>
                                        <p:tgtEl>
                                          <p:spTgt spid="220164"/>
                                        </p:tgtEl>
                                        <p:attrNameLst>
                                          <p:attrName>ppt_w</p:attrName>
                                        </p:attrNameLst>
                                      </p:cBhvr>
                                      <p:tavLst>
                                        <p:tav tm="0">
                                          <p:val>
                                            <p:fltVal val="0"/>
                                          </p:val>
                                        </p:tav>
                                        <p:tav tm="100000">
                                          <p:val>
                                            <p:strVal val="#ppt_w"/>
                                          </p:val>
                                        </p:tav>
                                      </p:tavLst>
                                    </p:anim>
                                    <p:anim calcmode="lin" valueType="num">
                                      <p:cBhvr>
                                        <p:cTn id="24" dur="500" fill="hold"/>
                                        <p:tgtEl>
                                          <p:spTgt spid="220164"/>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220172"/>
                                        </p:tgtEl>
                                        <p:attrNameLst>
                                          <p:attrName>style.visibility</p:attrName>
                                        </p:attrNameLst>
                                      </p:cBhvr>
                                      <p:to>
                                        <p:strVal val="visible"/>
                                      </p:to>
                                    </p:set>
                                    <p:anim calcmode="lin" valueType="num">
                                      <p:cBhvr>
                                        <p:cTn id="27" dur="500" fill="hold"/>
                                        <p:tgtEl>
                                          <p:spTgt spid="220172"/>
                                        </p:tgtEl>
                                        <p:attrNameLst>
                                          <p:attrName>ppt_w</p:attrName>
                                        </p:attrNameLst>
                                      </p:cBhvr>
                                      <p:tavLst>
                                        <p:tav tm="0">
                                          <p:val>
                                            <p:fltVal val="0"/>
                                          </p:val>
                                        </p:tav>
                                        <p:tav tm="100000">
                                          <p:val>
                                            <p:strVal val="#ppt_w"/>
                                          </p:val>
                                        </p:tav>
                                      </p:tavLst>
                                    </p:anim>
                                    <p:anim calcmode="lin" valueType="num">
                                      <p:cBhvr>
                                        <p:cTn id="28" dur="500" fill="hold"/>
                                        <p:tgtEl>
                                          <p:spTgt spid="220172"/>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0"/>
                                  </p:stCondLst>
                                  <p:childTnLst>
                                    <p:set>
                                      <p:cBhvr>
                                        <p:cTn id="30" dur="1" fill="hold">
                                          <p:stCondLst>
                                            <p:cond delay="0"/>
                                          </p:stCondLst>
                                        </p:cTn>
                                        <p:tgtEl>
                                          <p:spTgt spid="220174"/>
                                        </p:tgtEl>
                                        <p:attrNameLst>
                                          <p:attrName>style.visibility</p:attrName>
                                        </p:attrNameLst>
                                      </p:cBhvr>
                                      <p:to>
                                        <p:strVal val="visible"/>
                                      </p:to>
                                    </p:set>
                                    <p:anim calcmode="lin" valueType="num">
                                      <p:cBhvr>
                                        <p:cTn id="31" dur="500" fill="hold"/>
                                        <p:tgtEl>
                                          <p:spTgt spid="220174"/>
                                        </p:tgtEl>
                                        <p:attrNameLst>
                                          <p:attrName>ppt_w</p:attrName>
                                        </p:attrNameLst>
                                      </p:cBhvr>
                                      <p:tavLst>
                                        <p:tav tm="0">
                                          <p:val>
                                            <p:fltVal val="0"/>
                                          </p:val>
                                        </p:tav>
                                        <p:tav tm="100000">
                                          <p:val>
                                            <p:strVal val="#ppt_w"/>
                                          </p:val>
                                        </p:tav>
                                      </p:tavLst>
                                    </p:anim>
                                    <p:anim calcmode="lin" valueType="num">
                                      <p:cBhvr>
                                        <p:cTn id="32" dur="500" fill="hold"/>
                                        <p:tgtEl>
                                          <p:spTgt spid="220174"/>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220176"/>
                                        </p:tgtEl>
                                        <p:attrNameLst>
                                          <p:attrName>style.visibility</p:attrName>
                                        </p:attrNameLst>
                                      </p:cBhvr>
                                      <p:to>
                                        <p:strVal val="visible"/>
                                      </p:to>
                                    </p:set>
                                    <p:anim calcmode="lin" valueType="num">
                                      <p:cBhvr>
                                        <p:cTn id="35" dur="500" fill="hold"/>
                                        <p:tgtEl>
                                          <p:spTgt spid="220176"/>
                                        </p:tgtEl>
                                        <p:attrNameLst>
                                          <p:attrName>ppt_w</p:attrName>
                                        </p:attrNameLst>
                                      </p:cBhvr>
                                      <p:tavLst>
                                        <p:tav tm="0">
                                          <p:val>
                                            <p:fltVal val="0"/>
                                          </p:val>
                                        </p:tav>
                                        <p:tav tm="100000">
                                          <p:val>
                                            <p:strVal val="#ppt_w"/>
                                          </p:val>
                                        </p:tav>
                                      </p:tavLst>
                                    </p:anim>
                                    <p:anim calcmode="lin" valueType="num">
                                      <p:cBhvr>
                                        <p:cTn id="36" dur="500" fill="hold"/>
                                        <p:tgtEl>
                                          <p:spTgt spid="220176"/>
                                        </p:tgtEl>
                                        <p:attrNameLst>
                                          <p:attrName>ppt_h</p:attrName>
                                        </p:attrNameLst>
                                      </p:cBhvr>
                                      <p:tavLst>
                                        <p:tav tm="0">
                                          <p:val>
                                            <p:strVal val="#ppt_h"/>
                                          </p:val>
                                        </p:tav>
                                        <p:tav tm="100000">
                                          <p:val>
                                            <p:strVal val="#ppt_h"/>
                                          </p:val>
                                        </p:tav>
                                      </p:tavLst>
                                    </p:anim>
                                  </p:childTnLst>
                                </p:cTn>
                              </p:par>
                              <p:par>
                                <p:cTn id="37" presetID="17" presetClass="entr" presetSubtype="10" fill="hold" nodeType="withEffect">
                                  <p:stCondLst>
                                    <p:cond delay="0"/>
                                  </p:stCondLst>
                                  <p:childTnLst>
                                    <p:set>
                                      <p:cBhvr>
                                        <p:cTn id="38" dur="1" fill="hold">
                                          <p:stCondLst>
                                            <p:cond delay="0"/>
                                          </p:stCondLst>
                                        </p:cTn>
                                        <p:tgtEl>
                                          <p:spTgt spid="220178"/>
                                        </p:tgtEl>
                                        <p:attrNameLst>
                                          <p:attrName>style.visibility</p:attrName>
                                        </p:attrNameLst>
                                      </p:cBhvr>
                                      <p:to>
                                        <p:strVal val="visible"/>
                                      </p:to>
                                    </p:set>
                                    <p:anim calcmode="lin" valueType="num">
                                      <p:cBhvr>
                                        <p:cTn id="39" dur="500" fill="hold"/>
                                        <p:tgtEl>
                                          <p:spTgt spid="220178"/>
                                        </p:tgtEl>
                                        <p:attrNameLst>
                                          <p:attrName>ppt_w</p:attrName>
                                        </p:attrNameLst>
                                      </p:cBhvr>
                                      <p:tavLst>
                                        <p:tav tm="0">
                                          <p:val>
                                            <p:fltVal val="0"/>
                                          </p:val>
                                        </p:tav>
                                        <p:tav tm="100000">
                                          <p:val>
                                            <p:strVal val="#ppt_w"/>
                                          </p:val>
                                        </p:tav>
                                      </p:tavLst>
                                    </p:anim>
                                    <p:anim calcmode="lin" valueType="num">
                                      <p:cBhvr>
                                        <p:cTn id="40" dur="500" fill="hold"/>
                                        <p:tgtEl>
                                          <p:spTgt spid="220178"/>
                                        </p:tgtEl>
                                        <p:attrNameLst>
                                          <p:attrName>ppt_h</p:attrName>
                                        </p:attrNameLst>
                                      </p:cBhvr>
                                      <p:tavLst>
                                        <p:tav tm="0">
                                          <p:val>
                                            <p:strVal val="#ppt_h"/>
                                          </p:val>
                                        </p:tav>
                                        <p:tav tm="100000">
                                          <p:val>
                                            <p:strVal val="#ppt_h"/>
                                          </p:val>
                                        </p:tav>
                                      </p:tavLst>
                                    </p:anim>
                                  </p:childTnLst>
                                </p:cTn>
                              </p:par>
                            </p:childTnLst>
                          </p:cTn>
                        </p:par>
                        <p:par>
                          <p:cTn id="41" fill="hold">
                            <p:stCondLst>
                              <p:cond delay="3500"/>
                            </p:stCondLst>
                            <p:childTnLst>
                              <p:par>
                                <p:cTn id="42" presetID="30" presetClass="entr" presetSubtype="0" fill="hold" nodeType="afterEffect">
                                  <p:stCondLst>
                                    <p:cond delay="0"/>
                                  </p:stCondLst>
                                  <p:childTnLst>
                                    <p:set>
                                      <p:cBhvr>
                                        <p:cTn id="43" dur="1" fill="hold">
                                          <p:stCondLst>
                                            <p:cond delay="0"/>
                                          </p:stCondLst>
                                        </p:cTn>
                                        <p:tgtEl>
                                          <p:spTgt spid="220180"/>
                                        </p:tgtEl>
                                        <p:attrNameLst>
                                          <p:attrName>style.visibility</p:attrName>
                                        </p:attrNameLst>
                                      </p:cBhvr>
                                      <p:to>
                                        <p:strVal val="visible"/>
                                      </p:to>
                                    </p:set>
                                    <p:animEffect transition="in" filter="fade">
                                      <p:cBhvr>
                                        <p:cTn id="44" dur="800" decel="100000"/>
                                        <p:tgtEl>
                                          <p:spTgt spid="220180"/>
                                        </p:tgtEl>
                                      </p:cBhvr>
                                    </p:animEffect>
                                    <p:anim calcmode="lin" valueType="num">
                                      <p:cBhvr>
                                        <p:cTn id="45" dur="800" decel="100000" fill="hold"/>
                                        <p:tgtEl>
                                          <p:spTgt spid="220180"/>
                                        </p:tgtEl>
                                        <p:attrNameLst>
                                          <p:attrName>style.rotation</p:attrName>
                                        </p:attrNameLst>
                                      </p:cBhvr>
                                      <p:tavLst>
                                        <p:tav tm="0">
                                          <p:val>
                                            <p:fltVal val="-90"/>
                                          </p:val>
                                        </p:tav>
                                        <p:tav tm="100000">
                                          <p:val>
                                            <p:fltVal val="0"/>
                                          </p:val>
                                        </p:tav>
                                      </p:tavLst>
                                    </p:anim>
                                    <p:anim calcmode="lin" valueType="num">
                                      <p:cBhvr>
                                        <p:cTn id="46" dur="800" decel="100000" fill="hold"/>
                                        <p:tgtEl>
                                          <p:spTgt spid="220180"/>
                                        </p:tgtEl>
                                        <p:attrNameLst>
                                          <p:attrName>ppt_x</p:attrName>
                                        </p:attrNameLst>
                                      </p:cBhvr>
                                      <p:tavLst>
                                        <p:tav tm="0">
                                          <p:val>
                                            <p:strVal val="#ppt_x+0.4"/>
                                          </p:val>
                                        </p:tav>
                                        <p:tav tm="100000">
                                          <p:val>
                                            <p:strVal val="#ppt_x-0.05"/>
                                          </p:val>
                                        </p:tav>
                                      </p:tavLst>
                                    </p:anim>
                                    <p:anim calcmode="lin" valueType="num">
                                      <p:cBhvr>
                                        <p:cTn id="47" dur="800" decel="100000" fill="hold"/>
                                        <p:tgtEl>
                                          <p:spTgt spid="220180"/>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220180"/>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22018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3" name="2 Marcador de contenido"/>
          <p:cNvSpPr>
            <a:spLocks noGrp="1"/>
          </p:cNvSpPr>
          <p:nvPr>
            <p:ph idx="1"/>
          </p:nvPr>
        </p:nvSpPr>
        <p:spPr/>
        <p:txBody>
          <a:bodyPr>
            <a:normAutofit fontScale="70000" lnSpcReduction="20000"/>
          </a:bodyPr>
          <a:lstStyle/>
          <a:p>
            <a:pPr algn="just"/>
            <a:r>
              <a:rPr lang="es-MX" dirty="0" smtClean="0"/>
              <a:t>Definimos</a:t>
            </a:r>
            <a:r>
              <a:rPr lang="es-MX" i="1" dirty="0" smtClean="0"/>
              <a:t> “proyecto” </a:t>
            </a:r>
            <a:r>
              <a:rPr lang="es-MX" dirty="0" smtClean="0"/>
              <a:t>como el ordenamiento de un conjunto de actividades relacionadas entre sí que, combinando recursos humanos, materiales, técnicos y financieros, se planifican y realizan con el propósito de conseguir un resultado; es la estructuración formal de un plan orientado al logro de objetivos. Esta definición se puede aplicar tanto a proyectos económicos como artísticos, científicos o de diferente naturaleza. Siempre que uno se plantee objetivos difíciles de alcanzar, su logro se facilitará con un plan de ejecución explícitamente diseñado.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3" name="2 Marcador de contenido"/>
          <p:cNvSpPr>
            <a:spLocks noGrp="1"/>
          </p:cNvSpPr>
          <p:nvPr>
            <p:ph idx="1"/>
          </p:nvPr>
        </p:nvSpPr>
        <p:spPr/>
        <p:txBody>
          <a:bodyPr>
            <a:normAutofit fontScale="85000" lnSpcReduction="10000"/>
          </a:bodyPr>
          <a:lstStyle/>
          <a:p>
            <a:pPr algn="just"/>
            <a:r>
              <a:rPr lang="es-MX" dirty="0" smtClean="0"/>
              <a:t>Los </a:t>
            </a:r>
            <a:r>
              <a:rPr lang="es-MX" b="1" dirty="0" smtClean="0"/>
              <a:t>objetivos</a:t>
            </a:r>
            <a:r>
              <a:rPr lang="es-MX" dirty="0" smtClean="0"/>
              <a:t> son el motor que impulsa la realización; responden a la pregunta, qué queremos lograr frente a un desafío que nos hemos propuesto. El enunciado de un objetivo puede tener, en el orden que convenga: verbo + beneficio esperado + beneficiarios + tiempo en que se ejecutará + responsable de la ejecución. Los objetivos pueden ser generales y específicos.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3" name="2 Marcador de contenido"/>
          <p:cNvSpPr>
            <a:spLocks noGrp="1"/>
          </p:cNvSpPr>
          <p:nvPr>
            <p:ph idx="1"/>
          </p:nvPr>
        </p:nvSpPr>
        <p:spPr/>
        <p:txBody>
          <a:bodyPr>
            <a:normAutofit fontScale="77500" lnSpcReduction="20000"/>
          </a:bodyPr>
          <a:lstStyle/>
          <a:p>
            <a:pPr algn="just"/>
            <a:r>
              <a:rPr lang="es-MX" dirty="0" smtClean="0"/>
              <a:t>Veamos algunos ejemplos. </a:t>
            </a:r>
            <a:r>
              <a:rPr lang="es-MX" b="1" dirty="0" smtClean="0"/>
              <a:t>Objetivos generales</a:t>
            </a:r>
            <a:r>
              <a:rPr lang="es-MX" dirty="0" smtClean="0"/>
              <a:t>: “Ser independiente económicamente”, “Cuando sea mayor quiero tener muchos nietos y vivir tranquilamente”. </a:t>
            </a:r>
            <a:r>
              <a:rPr lang="es-MX" b="1" dirty="0" smtClean="0"/>
              <a:t>Objetivos específicos</a:t>
            </a:r>
            <a:r>
              <a:rPr lang="es-MX" dirty="0" smtClean="0"/>
              <a:t>: “Buscar trabajo”, “Instalar un taller de costura”, “Ofrecer mis servicios en Internet”, “Reparar el techo de diez casas prefabricadas de la población </a:t>
            </a:r>
            <a:r>
              <a:rPr lang="es-MX" dirty="0" err="1" smtClean="0"/>
              <a:t>Amatitlán</a:t>
            </a:r>
            <a:r>
              <a:rPr lang="es-MX" dirty="0" smtClean="0"/>
              <a:t> (Oaxaca) en los próximos seis meses, de manera conjunta con mis compañeros de curso”.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3" name="2 Marcador de contenido"/>
          <p:cNvSpPr>
            <a:spLocks noGrp="1"/>
          </p:cNvSpPr>
          <p:nvPr>
            <p:ph idx="1"/>
          </p:nvPr>
        </p:nvSpPr>
        <p:spPr>
          <a:xfrm>
            <a:off x="467544" y="1340768"/>
            <a:ext cx="8229600" cy="5112568"/>
          </a:xfrm>
        </p:spPr>
        <p:txBody>
          <a:bodyPr>
            <a:noAutofit/>
          </a:bodyPr>
          <a:lstStyle/>
          <a:p>
            <a:pPr algn="just"/>
            <a:r>
              <a:rPr lang="es-MX" sz="1800" dirty="0" smtClean="0"/>
              <a:t>Los </a:t>
            </a:r>
            <a:r>
              <a:rPr lang="es-MX" sz="1800" b="1" dirty="0" smtClean="0"/>
              <a:t>objetivos tienen tres funciones</a:t>
            </a:r>
            <a:r>
              <a:rPr lang="es-MX" sz="1800" dirty="0" smtClean="0"/>
              <a:t> principales: por una parte, nos indican el camino hacia el propósito general; por otra, movilizan nuestra energía; y, finalmente, nos permiten evaluar el resultado.</a:t>
            </a:r>
          </a:p>
          <a:p>
            <a:pPr algn="just">
              <a:lnSpc>
                <a:spcPct val="100000"/>
              </a:lnSpc>
              <a:spcBef>
                <a:spcPts val="0"/>
              </a:spcBef>
            </a:pPr>
            <a:endParaRPr lang="es-MX" sz="800" dirty="0" smtClean="0"/>
          </a:p>
          <a:p>
            <a:pPr algn="just"/>
            <a:r>
              <a:rPr lang="es-MX" sz="1800" dirty="0" smtClean="0"/>
              <a:t>Indican el camino al </a:t>
            </a:r>
            <a:r>
              <a:rPr lang="es-MX" sz="1800" b="1" dirty="0" smtClean="0"/>
              <a:t>propósito general</a:t>
            </a:r>
            <a:r>
              <a:rPr lang="es-MX" sz="1800" dirty="0" smtClean="0"/>
              <a:t>: Sabiendo dónde se quiere ir, hay que idear un camino apropiado. Así pues, sólo si está claro y bien definido el norte, vamos a poder organizar nuestras acciones en torno a un sentido preciso. Si un objetivo general es: “Quiero ser independiente económicamente”, los objetivos específicos pueden ser: “Buscar trabajo” o “Instalar un taller de costura” o “Ofrecer mis servicios en Internet”. Difícilmente un objetivo vinculado al propósito de  ser independiente económicamente podría ser: “Irme de mochila al hombro a las barrancas del cobre”.</a:t>
            </a:r>
            <a:endParaRPr lang="es-MX" sz="1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110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3" name="2 Marcador de contenido"/>
          <p:cNvSpPr>
            <a:spLocks noGrp="1"/>
          </p:cNvSpPr>
          <p:nvPr>
            <p:ph idx="1"/>
          </p:nvPr>
        </p:nvSpPr>
        <p:spPr>
          <a:xfrm>
            <a:off x="467544" y="1052736"/>
            <a:ext cx="8229600" cy="5184576"/>
          </a:xfrm>
        </p:spPr>
        <p:txBody>
          <a:bodyPr>
            <a:noAutofit/>
          </a:bodyPr>
          <a:lstStyle/>
          <a:p>
            <a:pPr algn="just">
              <a:lnSpc>
                <a:spcPct val="170000"/>
              </a:lnSpc>
            </a:pPr>
            <a:r>
              <a:rPr lang="es-MX" sz="1800" b="1" dirty="0" smtClean="0"/>
              <a:t>Movilizan nuestra energía</a:t>
            </a:r>
            <a:r>
              <a:rPr lang="es-MX" sz="1800" dirty="0" smtClean="0"/>
              <a:t>: Un objetivo indica el por qué, para qué y, por lo tanto, permite visualizar los beneficios involucrados, lo cual resulta altamente motivador. Cuanto más real, tangible y visible sea la representación del resultado esperado, más energía involucraremos, ya que cuando adherimos un objetivo nos hacemos de un compromiso personal. Ahora bien, cuando una persona tiene intereses claros y vela por su sentido de vida, le resultará más relevante encontrar coherencia entre los objetivos propios y los que le son fijados desde fuera. Por ejemplo, se nos puede encomendar que barramos el patio de la casa y podemos experimentar dos sentimientos diferentes: que realizamos una tarea desagradable o que colaboramos con un quehacer doméstico. Dependerá de nuestros propios objetivos respecto de nuestras relaciones familiares.</a:t>
            </a:r>
            <a:endParaRPr lang="es-MX" sz="1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3" name="2 Marcador de contenido"/>
          <p:cNvSpPr>
            <a:spLocks noGrp="1"/>
          </p:cNvSpPr>
          <p:nvPr>
            <p:ph idx="1"/>
          </p:nvPr>
        </p:nvSpPr>
        <p:spPr/>
        <p:txBody>
          <a:bodyPr>
            <a:normAutofit/>
          </a:bodyPr>
          <a:lstStyle/>
          <a:p>
            <a:pPr algn="just"/>
            <a:r>
              <a:rPr lang="es-MX" sz="2000" b="1" dirty="0" smtClean="0"/>
              <a:t>Permiten evaluar resultados</a:t>
            </a:r>
            <a:r>
              <a:rPr lang="es-MX" sz="2000" dirty="0" smtClean="0"/>
              <a:t>: Si un objetivo es el enunciado actual de un resultado futuro, digamos que un resultado es la constatación de una realidad. Llegado el plazo querremos comprobar si hemos logrado, o no, lo propuesto. Como los objetivos son pasos intermedios para llegar a la meta, su evaluación nos indica con anticipación si vamos bien encaminados. En las organizaciones cada vez se tiene más claro que no es del todo conducente evaluar objetivos sino, más bien, resultados. Pero sin un esbozo previo de los resultados que se quiere lograr, difícilmente éstos se obtendrán.</a:t>
            </a:r>
            <a:endParaRPr lang="es-MX" sz="20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blanco,centros de la diana,deportes,dianas,el blanco,en el blanco,equipo de deporte,flechas,los blancos,metáforas,productos de deporte,tiro al arco"/>
          <p:cNvPicPr>
            <a:picLocks noGrp="1" noChangeAspect="1" noChangeArrowheads="1"/>
          </p:cNvPicPr>
          <p:nvPr>
            <p:ph idx="1"/>
          </p:nvPr>
        </p:nvPicPr>
        <p:blipFill>
          <a:blip r:embed="rId2" cstate="print"/>
          <a:srcRect l="4054" b="6280"/>
          <a:stretch>
            <a:fillRect/>
          </a:stretch>
        </p:blipFill>
        <p:spPr bwMode="auto">
          <a:xfrm rot="618681">
            <a:off x="295334" y="2100148"/>
            <a:ext cx="3405856" cy="3607146"/>
          </a:xfrm>
          <a:prstGeom prst="rect">
            <a:avLst/>
          </a:prstGeom>
          <a:noFill/>
        </p:spPr>
      </p:pic>
      <p:sp>
        <p:nvSpPr>
          <p:cNvPr id="2" name="1 Título"/>
          <p:cNvSpPr>
            <a:spLocks noGrp="1"/>
          </p:cNvSpPr>
          <p:nvPr>
            <p:ph type="title"/>
          </p:nvPr>
        </p:nvSpPr>
        <p:spPr>
          <a:xfrm>
            <a:off x="457200" y="274638"/>
            <a:ext cx="8229600" cy="922114"/>
          </a:xfrm>
        </p:spPr>
        <p:txBody>
          <a:bodyPr/>
          <a:lstStyle/>
          <a:p>
            <a:r>
              <a:rPr lang="es-MX" dirty="0" smtClean="0"/>
              <a:t>Propósitos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a:t>
            </a:fld>
            <a:endParaRPr lang="es-MX"/>
          </a:p>
        </p:txBody>
      </p:sp>
      <p:sp>
        <p:nvSpPr>
          <p:cNvPr id="6" name="2 Marcador de contenido"/>
          <p:cNvSpPr txBox="1">
            <a:spLocks/>
          </p:cNvSpPr>
          <p:nvPr/>
        </p:nvSpPr>
        <p:spPr>
          <a:xfrm>
            <a:off x="3203848" y="1196752"/>
            <a:ext cx="5832648" cy="2160240"/>
          </a:xfrm>
          <a:prstGeom prst="rect">
            <a:avLst/>
          </a:prstGeom>
        </p:spPr>
        <p:txBody>
          <a:bodyPr vert="horz" lIns="91440" tIns="45720" rIns="91440" bIns="45720" rtlCol="0">
            <a:normAutofit fontScale="40000" lnSpcReduction="20000"/>
          </a:bodyPr>
          <a:lstStyle/>
          <a:p>
            <a:pPr marL="342900" marR="0" lvl="0" indent="-342900" algn="just" defTabSz="914400" rtl="0" eaLnBrk="1" fontAlgn="auto" latinLnBrk="0" hangingPunct="1">
              <a:lnSpc>
                <a:spcPct val="150000"/>
              </a:lnSpc>
              <a:spcBef>
                <a:spcPct val="20000"/>
              </a:spcBef>
              <a:spcAft>
                <a:spcPts val="0"/>
              </a:spcAft>
              <a:buClrTx/>
              <a:buSzTx/>
              <a:tabLst/>
              <a:defRPr/>
            </a:pPr>
            <a:r>
              <a:rPr kumimoji="0" lang="es-MX" sz="4000" b="1" i="0" u="none" strike="noStrike" kern="1200" cap="none" spc="0" normalizeH="0" baseline="0" noProof="0" dirty="0" smtClean="0">
                <a:ln>
                  <a:noFill/>
                </a:ln>
                <a:solidFill>
                  <a:schemeClr val="tx2">
                    <a:lumMod val="50000"/>
                  </a:schemeClr>
                </a:solidFill>
                <a:effectLst/>
                <a:uLnTx/>
                <a:uFillTx/>
                <a:latin typeface="+mn-lt"/>
                <a:ea typeface="+mn-ea"/>
                <a:cs typeface="+mn-cs"/>
              </a:rPr>
              <a:t>Propósito General</a:t>
            </a: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s-MX" sz="4000" b="0" i="0" u="none" strike="noStrike" kern="1200" cap="none" spc="0" normalizeH="0" baseline="0" noProof="0" dirty="0" smtClean="0">
                <a:ln>
                  <a:noFill/>
                </a:ln>
                <a:solidFill>
                  <a:schemeClr val="tx2">
                    <a:lumMod val="50000"/>
                  </a:schemeClr>
                </a:solidFill>
                <a:effectLst/>
                <a:uLnTx/>
                <a:uFillTx/>
                <a:latin typeface="+mn-lt"/>
                <a:ea typeface="+mn-ea"/>
                <a:cs typeface="+mn-cs"/>
              </a:rPr>
              <a:t>Propiciar a la reflexión y al desarrollo de capacidades y habilidades que les permitan a las y los jóvenes tener un desempeño eficiente y eficaz en la escuela, y en un futuro, en el ámbito laboral. Asimismo, en los aspectos personales, partiendo de su propia experiencia y cotidianidad de manera participativa.</a:t>
            </a: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32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sp>
        <p:nvSpPr>
          <p:cNvPr id="7" name="2 Marcador de contenido"/>
          <p:cNvSpPr txBox="1">
            <a:spLocks/>
          </p:cNvSpPr>
          <p:nvPr/>
        </p:nvSpPr>
        <p:spPr>
          <a:xfrm>
            <a:off x="3779912" y="3573016"/>
            <a:ext cx="5184576" cy="216024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50000"/>
              </a:lnSpc>
              <a:spcBef>
                <a:spcPct val="20000"/>
              </a:spcBef>
              <a:spcAft>
                <a:spcPts val="0"/>
              </a:spcAft>
              <a:buClrTx/>
              <a:buSzTx/>
              <a:tabLst/>
              <a:defRPr/>
            </a:pPr>
            <a:r>
              <a:rPr kumimoji="0" lang="es-MX" sz="1600" b="1" i="0" u="none" strike="noStrike" kern="1200" cap="none" spc="0" normalizeH="0" baseline="0" noProof="0" dirty="0" smtClean="0">
                <a:ln>
                  <a:noFill/>
                </a:ln>
                <a:solidFill>
                  <a:schemeClr val="tx2">
                    <a:lumMod val="50000"/>
                  </a:schemeClr>
                </a:solidFill>
                <a:effectLst/>
                <a:uLnTx/>
                <a:uFillTx/>
                <a:latin typeface="+mn-lt"/>
                <a:ea typeface="+mn-ea"/>
                <a:cs typeface="+mn-cs"/>
              </a:rPr>
              <a:t>Propósito Específico</a:t>
            </a:r>
          </a:p>
          <a:p>
            <a:pPr marL="342900" indent="-342900" algn="just">
              <a:lnSpc>
                <a:spcPct val="150000"/>
              </a:lnSpc>
              <a:spcBef>
                <a:spcPct val="20000"/>
              </a:spcBef>
              <a:buFont typeface="Arial" pitchFamily="34" charset="0"/>
              <a:buChar char="•"/>
            </a:pPr>
            <a:r>
              <a:rPr lang="es-MX" sz="1600" dirty="0" smtClean="0"/>
              <a:t>Fortalecer una inteligencia práctica y una rentabilidad emprendedora por la vida productiva.</a:t>
            </a:r>
          </a:p>
          <a:p>
            <a:pPr marL="342900" lvl="0" indent="-342900" algn="just">
              <a:lnSpc>
                <a:spcPct val="150000"/>
              </a:lnSpc>
              <a:spcBef>
                <a:spcPct val="20000"/>
              </a:spcBef>
              <a:buFont typeface="Arial" pitchFamily="34" charset="0"/>
              <a:buChar char="•"/>
            </a:pPr>
            <a:r>
              <a:rPr lang="es-MX" sz="1600" dirty="0" smtClean="0"/>
              <a:t>Organizar y mantener en marcha iniciativas propias o colectivas.</a:t>
            </a:r>
          </a:p>
          <a:p>
            <a:pPr marL="342900" indent="-342900" algn="just">
              <a:lnSpc>
                <a:spcPct val="150000"/>
              </a:lnSpc>
              <a:spcBef>
                <a:spcPct val="20000"/>
              </a:spcBef>
              <a:buFont typeface="Arial" pitchFamily="34" charset="0"/>
              <a:buChar char="•"/>
            </a:pPr>
            <a:endParaRPr lang="es-MX" sz="1700" dirty="0" smtClean="0"/>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32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3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3000"/>
                                        <p:tgtEl>
                                          <p:spTgt spid="6">
                                            <p:txEl>
                                              <p:pRg st="1" end="1"/>
                                            </p:txEl>
                                          </p:spTgt>
                                        </p:tgtEl>
                                      </p:cBhvr>
                                    </p:animEffect>
                                  </p:childTnLst>
                                </p:cTn>
                              </p:par>
                            </p:childTnLst>
                          </p:cTn>
                        </p:par>
                        <p:par>
                          <p:cTn id="13" fill="hold">
                            <p:stCondLst>
                              <p:cond delay="3000"/>
                            </p:stCondLst>
                            <p:childTnLst>
                              <p:par>
                                <p:cTn id="14" presetID="10" presetClass="entr" presetSubtype="0" fill="hold" grpId="0" nodeType="after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30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fade">
                                      <p:cBhvr>
                                        <p:cTn id="21" dur="3000"/>
                                        <p:tgtEl>
                                          <p:spTgt spid="7">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fade">
                                      <p:cBhvr>
                                        <p:cTn id="26" dur="3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3" name="2 Marcador de contenido"/>
          <p:cNvSpPr>
            <a:spLocks noGrp="1"/>
          </p:cNvSpPr>
          <p:nvPr>
            <p:ph idx="1"/>
          </p:nvPr>
        </p:nvSpPr>
        <p:spPr>
          <a:xfrm>
            <a:off x="467544" y="1351309"/>
            <a:ext cx="8229600" cy="4741987"/>
          </a:xfrm>
        </p:spPr>
        <p:txBody>
          <a:bodyPr>
            <a:noAutofit/>
          </a:bodyPr>
          <a:lstStyle/>
          <a:p>
            <a:pPr algn="just"/>
            <a:r>
              <a:rPr lang="es-MX" sz="1600" dirty="0" smtClean="0"/>
              <a:t>Así como se pueden fijar objetivos para proyectos externos a uno mismo, también se pueden fijar objetivos para orientar la vida misma. A pesar de su sentido, a las personas les produce cierta dificultad hacerlo. Existen varias razones para ello y las dos más comunes son:</a:t>
            </a:r>
          </a:p>
          <a:p>
            <a:pPr lvl="1" algn="just"/>
            <a:endParaRPr lang="es-MX" sz="600" dirty="0" smtClean="0"/>
          </a:p>
          <a:p>
            <a:pPr lvl="1" algn="just">
              <a:lnSpc>
                <a:spcPct val="100000"/>
              </a:lnSpc>
              <a:spcBef>
                <a:spcPts val="0"/>
              </a:spcBef>
            </a:pPr>
            <a:r>
              <a:rPr lang="es-MX" sz="1600" b="1" dirty="0" smtClean="0"/>
              <a:t>Comodidad:</a:t>
            </a:r>
            <a:r>
              <a:rPr lang="es-MX" sz="1600" dirty="0" smtClean="0"/>
              <a:t> Por querer tener un entorno tranquilo, las personas evitan establecer metas que las obliguen a una mayor auto exigencia personal, a revisar sus logros, a flexibilizar sus acciones. Aparentemente es más fácil hacer lo que uno siempre ha hecho y lo que todos esperan que uno haga. Fijarse metas es obligarse a cierta consecuencia entre lo planteado y las acciones que uno emprende, lo cual sin duda es muy trabajoso pero abre oportunidades a la realización personal.</a:t>
            </a:r>
          </a:p>
          <a:p>
            <a:pPr lvl="1" algn="just">
              <a:lnSpc>
                <a:spcPct val="100000"/>
              </a:lnSpc>
              <a:spcBef>
                <a:spcPts val="0"/>
              </a:spcBef>
            </a:pPr>
            <a:endParaRPr lang="es-MX" sz="700" dirty="0" smtClean="0"/>
          </a:p>
          <a:p>
            <a:pPr lvl="1" algn="just">
              <a:lnSpc>
                <a:spcPct val="100000"/>
              </a:lnSpc>
              <a:spcBef>
                <a:spcPts val="0"/>
              </a:spcBef>
            </a:pPr>
            <a:endParaRPr lang="es-MX" sz="1600" b="1" dirty="0" smtClean="0"/>
          </a:p>
          <a:p>
            <a:pPr lvl="1" algn="just">
              <a:lnSpc>
                <a:spcPct val="100000"/>
              </a:lnSpc>
              <a:spcBef>
                <a:spcPts val="0"/>
              </a:spcBef>
            </a:pPr>
            <a:r>
              <a:rPr lang="es-MX" sz="1600" b="1" dirty="0" smtClean="0"/>
              <a:t>Temor a la libertad responsable:</a:t>
            </a:r>
            <a:r>
              <a:rPr lang="es-MX" sz="1600" dirty="0" smtClean="0"/>
              <a:t> Desde temprana edad somos condicionados por nuestros padres, adultos, profesores y autoridades, a obedecer; no a resolver con autonomía. En ello nos podemos escudar para eludir el uso de una libertad comprometedora. Otra manifestación de una actitud elusiva es resolver por milagros: muchas personas se encomiendan a la buena suerte o lamentan su mala suerte, dejando su destino sometido al vaivén de las fuerzas del azar.</a:t>
            </a:r>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137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par>
                          <p:cTn id="26" fill="hold">
                            <p:stCondLst>
                              <p:cond delay="341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p:cTn id="29"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Me gano el pan</a:t>
            </a:r>
            <a:endParaRPr lang="es-MX" dirty="0"/>
          </a:p>
        </p:txBody>
      </p:sp>
      <p:sp>
        <p:nvSpPr>
          <p:cNvPr id="3" name="2 Marcador de contenido"/>
          <p:cNvSpPr>
            <a:spLocks noGrp="1"/>
          </p:cNvSpPr>
          <p:nvPr>
            <p:ph idx="1"/>
          </p:nvPr>
        </p:nvSpPr>
        <p:spPr/>
        <p:txBody>
          <a:bodyPr anchor="ctr"/>
          <a:lstStyle/>
          <a:p>
            <a:pPr algn="ctr">
              <a:buNone/>
            </a:pPr>
            <a:r>
              <a:rPr lang="es-MX" sz="6000" b="1" dirty="0" smtClean="0">
                <a:effectLst>
                  <a:outerShdw blurRad="38100" dist="38100" dir="2700000" algn="tl">
                    <a:srgbClr val="000000">
                      <a:alpha val="43137"/>
                    </a:srgbClr>
                  </a:outerShdw>
                </a:effectLst>
              </a:rPr>
              <a:t>Puesta en común</a:t>
            </a:r>
            <a:endParaRPr lang="es-MX" sz="6000" b="1"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21</a:t>
            </a:fld>
            <a:endParaRPr lang="es-MX"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Me gano el pan</a:t>
            </a:r>
            <a:endParaRPr lang="es-MX" dirty="0"/>
          </a:p>
        </p:txBody>
      </p:sp>
      <p:graphicFrame>
        <p:nvGraphicFramePr>
          <p:cNvPr id="5" name="4 Marcador de contenido"/>
          <p:cNvGraphicFramePr>
            <a:graphicFrameLocks noGrp="1"/>
          </p:cNvGraphicFramePr>
          <p:nvPr>
            <p:ph idx="1"/>
          </p:nvPr>
        </p:nvGraphicFramePr>
        <p:xfrm>
          <a:off x="107504" y="1340769"/>
          <a:ext cx="8928995" cy="4824535"/>
        </p:xfrm>
        <a:graphic>
          <a:graphicData uri="http://schemas.openxmlformats.org/drawingml/2006/table">
            <a:tbl>
              <a:tblPr firstRow="1" bandRow="1">
                <a:tableStyleId>{08FB837D-C827-4EFA-A057-4D05807E0F7C}</a:tableStyleId>
              </a:tblPr>
              <a:tblGrid>
                <a:gridCol w="625020"/>
                <a:gridCol w="1660795"/>
                <a:gridCol w="1660795"/>
                <a:gridCol w="1660795"/>
                <a:gridCol w="1660795"/>
                <a:gridCol w="1660795"/>
              </a:tblGrid>
              <a:tr h="1099425">
                <a:tc>
                  <a:txBody>
                    <a:bodyPr/>
                    <a:lstStyle/>
                    <a:p>
                      <a:pPr algn="ctr"/>
                      <a:endParaRPr lang="es-MX" sz="1200" dirty="0">
                        <a:solidFill>
                          <a:schemeClr val="bg1"/>
                        </a:solidFill>
                      </a:endParaRPr>
                    </a:p>
                  </a:txBody>
                  <a:tcPr anchor="ctr"/>
                </a:tc>
                <a:tc>
                  <a:txBody>
                    <a:bodyPr/>
                    <a:lstStyle/>
                    <a:p>
                      <a:pPr algn="ctr"/>
                      <a:r>
                        <a:rPr lang="es-MX" sz="1600" dirty="0" smtClean="0"/>
                        <a:t>Nombre del proyecto</a:t>
                      </a:r>
                      <a:endParaRPr lang="es-MX" sz="1600" dirty="0">
                        <a:solidFill>
                          <a:schemeClr val="bg1"/>
                        </a:solidFill>
                      </a:endParaRPr>
                    </a:p>
                  </a:txBody>
                  <a:tcPr anchor="ctr"/>
                </a:tc>
                <a:tc>
                  <a:txBody>
                    <a:bodyPr/>
                    <a:lstStyle/>
                    <a:p>
                      <a:pPr algn="ctr"/>
                      <a:r>
                        <a:rPr lang="es-MX" sz="1600" dirty="0" smtClean="0"/>
                        <a:t>Servicios que ofrece</a:t>
                      </a:r>
                      <a:endParaRPr lang="es-MX" sz="1600" dirty="0">
                        <a:solidFill>
                          <a:schemeClr val="bg1"/>
                        </a:solidFill>
                      </a:endParaRPr>
                    </a:p>
                  </a:txBody>
                  <a:tcPr anchor="ctr"/>
                </a:tc>
                <a:tc>
                  <a:txBody>
                    <a:bodyPr/>
                    <a:lstStyle/>
                    <a:p>
                      <a:pPr algn="ctr"/>
                      <a:r>
                        <a:rPr lang="es-MX" sz="1600" dirty="0" smtClean="0"/>
                        <a:t>Imagen</a:t>
                      </a:r>
                      <a:r>
                        <a:rPr lang="es-MX" sz="1600" baseline="0" dirty="0" smtClean="0"/>
                        <a:t> seleccionada (sin consignar el vínculo)</a:t>
                      </a:r>
                      <a:endParaRPr lang="es-MX" sz="1600" dirty="0">
                        <a:solidFill>
                          <a:schemeClr val="bg1"/>
                        </a:solidFill>
                      </a:endParaRPr>
                    </a:p>
                  </a:txBody>
                  <a:tcPr anchor="ctr"/>
                </a:tc>
                <a:tc>
                  <a:txBody>
                    <a:bodyPr/>
                    <a:lstStyle/>
                    <a:p>
                      <a:pPr algn="ctr"/>
                      <a:r>
                        <a:rPr lang="es-MX" sz="1600" dirty="0" smtClean="0"/>
                        <a:t>Objetivo general</a:t>
                      </a:r>
                      <a:endParaRPr lang="es-MX" sz="1600" dirty="0">
                        <a:solidFill>
                          <a:schemeClr val="bg1"/>
                        </a:solidFill>
                      </a:endParaRPr>
                    </a:p>
                  </a:txBody>
                  <a:tcPr anchor="ctr"/>
                </a:tc>
                <a:tc>
                  <a:txBody>
                    <a:bodyPr/>
                    <a:lstStyle/>
                    <a:p>
                      <a:pPr algn="ctr"/>
                      <a:r>
                        <a:rPr lang="es-MX" sz="1600" dirty="0" smtClean="0"/>
                        <a:t>Objetivos específicos</a:t>
                      </a:r>
                      <a:endParaRPr lang="es-MX" sz="1600" dirty="0">
                        <a:solidFill>
                          <a:schemeClr val="bg1"/>
                        </a:solidFill>
                      </a:endParaRPr>
                    </a:p>
                  </a:txBody>
                  <a:tcPr anchor="ctr"/>
                </a:tc>
              </a:tr>
              <a:tr h="745022">
                <a:tc>
                  <a:txBody>
                    <a:bodyPr/>
                    <a:lstStyle/>
                    <a:p>
                      <a:pPr algn="ctr"/>
                      <a:r>
                        <a:rPr lang="es-MX" sz="1600" b="1" dirty="0" smtClean="0">
                          <a:solidFill>
                            <a:schemeClr val="tx1"/>
                          </a:solidFill>
                        </a:rPr>
                        <a:t>1</a:t>
                      </a:r>
                      <a:endParaRPr lang="es-MX" sz="1600" b="1" dirty="0">
                        <a:solidFill>
                          <a:schemeClr val="tx1"/>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r>
              <a:tr h="745022">
                <a:tc>
                  <a:txBody>
                    <a:bodyPr/>
                    <a:lstStyle/>
                    <a:p>
                      <a:pPr algn="ctr"/>
                      <a:r>
                        <a:rPr lang="es-MX" sz="1600" b="1" dirty="0" smtClean="0">
                          <a:solidFill>
                            <a:schemeClr val="tx1"/>
                          </a:solidFill>
                        </a:rPr>
                        <a:t>2</a:t>
                      </a: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r>
              <a:tr h="745022">
                <a:tc>
                  <a:txBody>
                    <a:bodyPr/>
                    <a:lstStyle/>
                    <a:p>
                      <a:pPr algn="ctr"/>
                      <a:r>
                        <a:rPr lang="es-MX" sz="1600" b="1" dirty="0" smtClean="0">
                          <a:solidFill>
                            <a:schemeClr val="tx1"/>
                          </a:solidFill>
                        </a:rPr>
                        <a:t>3</a:t>
                      </a:r>
                      <a:endParaRPr lang="es-MX" sz="1600" b="1" dirty="0">
                        <a:solidFill>
                          <a:schemeClr val="tx1"/>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r>
              <a:tr h="745022">
                <a:tc>
                  <a:txBody>
                    <a:bodyPr/>
                    <a:lstStyle/>
                    <a:p>
                      <a:pPr algn="ctr"/>
                      <a:r>
                        <a:rPr lang="es-MX" sz="1600" b="1" dirty="0" smtClean="0">
                          <a:solidFill>
                            <a:schemeClr val="tx1"/>
                          </a:solidFill>
                        </a:rPr>
                        <a:t>4</a:t>
                      </a:r>
                      <a:endParaRPr lang="es-MX" sz="1600" b="1" dirty="0">
                        <a:solidFill>
                          <a:schemeClr val="tx1"/>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r>
              <a:tr h="745022">
                <a:tc>
                  <a:txBody>
                    <a:bodyPr/>
                    <a:lstStyle/>
                    <a:p>
                      <a:pPr algn="ctr"/>
                      <a:r>
                        <a:rPr lang="es-MX" sz="1600" b="1" dirty="0" smtClean="0">
                          <a:solidFill>
                            <a:schemeClr val="tx1"/>
                          </a:solidFill>
                        </a:rPr>
                        <a:t>5</a:t>
                      </a:r>
                      <a:endParaRPr lang="es-MX" sz="1600" b="1" dirty="0">
                        <a:solidFill>
                          <a:schemeClr val="tx1"/>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c>
                  <a:txBody>
                    <a:bodyPr/>
                    <a:lstStyle/>
                    <a:p>
                      <a:endParaRPr lang="es-MX" sz="1200" dirty="0">
                        <a:solidFill>
                          <a:schemeClr val="tx2">
                            <a:lumMod val="50000"/>
                          </a:schemeClr>
                        </a:solidFill>
                      </a:endParaRPr>
                    </a:p>
                  </a:txBody>
                  <a:tcPr anchor="ctr"/>
                </a:tc>
              </a:tr>
            </a:tbl>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22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Me gano el pan</a:t>
            </a:r>
            <a:endParaRPr lang="es-MX" dirty="0"/>
          </a:p>
        </p:txBody>
      </p:sp>
      <p:sp>
        <p:nvSpPr>
          <p:cNvPr id="3"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Conclusiones</a:t>
            </a:r>
            <a:endParaRPr lang="es-MX" sz="6000" b="1"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23</a:t>
            </a:fld>
            <a:endParaRPr lang="es-MX"/>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INFORMACIÓN ÚTIL PARA LA ACCIÓN (</a:t>
            </a:r>
            <a:r>
              <a:rPr lang="es-MX" dirty="0" err="1" smtClean="0">
                <a:effectLst>
                  <a:outerShdw blurRad="38100" dist="38100" dir="2700000" algn="tl">
                    <a:schemeClr val="accent6">
                      <a:lumMod val="75000"/>
                      <a:alpha val="43000"/>
                    </a:schemeClr>
                  </a:outerShdw>
                </a:effectLst>
              </a:rPr>
              <a:t>IUPLA</a:t>
            </a:r>
            <a:r>
              <a:rPr lang="es-MX" dirty="0" smtClean="0">
                <a:effectLst>
                  <a:outerShdw blurRad="38100" dist="38100" dir="2700000" algn="tl">
                    <a:schemeClr val="accent6">
                      <a:lumMod val="75000"/>
                      <a:alpha val="43000"/>
                    </a:schemeClr>
                  </a:outerShdw>
                </a:effectLst>
              </a:rPr>
              <a:t>)</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77500" lnSpcReduction="20000"/>
          </a:bodyPr>
          <a:lstStyle/>
          <a:p>
            <a:r>
              <a:rPr lang="es-MX" dirty="0" smtClean="0">
                <a:effectLst>
                  <a:outerShdw blurRad="38100" dist="38100" dir="2700000" algn="tl">
                    <a:srgbClr val="000000">
                      <a:alpha val="43137"/>
                    </a:srgbClr>
                  </a:outerShdw>
                </a:effectLst>
              </a:rPr>
              <a:t>ÁREA DE COMPETENCIA: PLANEACIÓN Y GESTIÓN DE PROYECTOS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RECOLECTAR, ORGANIZAR Y ANALIZAR INFORMACIÓN</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14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dirty="0" smtClean="0"/>
              <a:t>Información útil para la acción</a:t>
            </a:r>
            <a:endParaRPr lang="es-MX" sz="3200" dirty="0"/>
          </a:p>
        </p:txBody>
      </p:sp>
      <p:sp>
        <p:nvSpPr>
          <p:cNvPr id="3" name="2 Marcador de contenido"/>
          <p:cNvSpPr>
            <a:spLocks noGrp="1"/>
          </p:cNvSpPr>
          <p:nvPr>
            <p:ph idx="1"/>
          </p:nvPr>
        </p:nvSpPr>
        <p:spPr>
          <a:xfrm>
            <a:off x="467544" y="1423317"/>
            <a:ext cx="8229600" cy="4741987"/>
          </a:xfrm>
        </p:spPr>
        <p:txBody>
          <a:bodyPr>
            <a:noAutofit/>
          </a:bodyPr>
          <a:lstStyle/>
          <a:p>
            <a:pPr algn="just"/>
            <a:r>
              <a:rPr lang="es-MX" sz="1800" dirty="0" smtClean="0"/>
              <a:t>El </a:t>
            </a:r>
            <a:r>
              <a:rPr lang="es-MX" sz="1800" b="1" dirty="0" smtClean="0"/>
              <a:t>objetivo</a:t>
            </a:r>
            <a:r>
              <a:rPr lang="es-MX" sz="1800" dirty="0" smtClean="0"/>
              <a:t> de la actividad es que los participantes aprendan a organizar la información recopilada con respecto a un fin. Para ello, los aprendizajes esperados son:</a:t>
            </a:r>
          </a:p>
          <a:p>
            <a:pPr algn="just"/>
            <a:endParaRPr lang="es-MX" sz="800" dirty="0" smtClean="0"/>
          </a:p>
          <a:p>
            <a:pPr lvl="1" algn="just"/>
            <a:r>
              <a:rPr lang="es-MX" sz="1800" b="1" u="sng" dirty="0" smtClean="0"/>
              <a:t>Conocimiento</a:t>
            </a:r>
            <a:r>
              <a:rPr lang="es-MX" sz="1800" b="1" dirty="0" smtClean="0"/>
              <a:t>:</a:t>
            </a:r>
            <a:r>
              <a:rPr lang="es-MX" sz="1800" dirty="0" smtClean="0"/>
              <a:t> Identificar técnicas de recolección, organización y análisis de información, en función de objetivos definidos.</a:t>
            </a:r>
          </a:p>
          <a:p>
            <a:pPr lvl="1" algn="just"/>
            <a:endParaRPr lang="es-MX" sz="800" b="1" u="sng" dirty="0" smtClean="0"/>
          </a:p>
          <a:p>
            <a:pPr lvl="1" algn="just"/>
            <a:r>
              <a:rPr lang="es-MX" sz="1800" b="1" u="sng" dirty="0" smtClean="0"/>
              <a:t>Habilidad</a:t>
            </a:r>
            <a:r>
              <a:rPr lang="es-MX" sz="1800" b="1" dirty="0" smtClean="0"/>
              <a:t>:</a:t>
            </a:r>
            <a:r>
              <a:rPr lang="es-MX" sz="1800" dirty="0" smtClean="0"/>
              <a:t> Enfrentar la búsqueda de información observando métodos que faciliten la optimización de los resultados.</a:t>
            </a:r>
          </a:p>
          <a:p>
            <a:pPr lvl="1" algn="just"/>
            <a:endParaRPr lang="es-MX" sz="800" b="1" u="sng" dirty="0" smtClean="0"/>
          </a:p>
          <a:p>
            <a:pPr lvl="1" algn="just"/>
            <a:r>
              <a:rPr lang="es-MX" sz="1800" b="1" u="sng" dirty="0" smtClean="0"/>
              <a:t>Actitud</a:t>
            </a:r>
            <a:r>
              <a:rPr lang="es-MX" sz="1800" b="1" dirty="0" smtClean="0"/>
              <a:t>:</a:t>
            </a:r>
            <a:r>
              <a:rPr lang="es-MX" sz="1800" dirty="0" smtClean="0"/>
              <a:t> Apreciar la utilidad de buscar información y de ponerla al servicio de determinados objetivos, siguiendo cierto pasos ordenadores.</a:t>
            </a:r>
            <a:endParaRPr lang="es-MX" sz="1800" b="1" u="sng" dirty="0" smtClean="0"/>
          </a:p>
          <a:p>
            <a:endParaRPr lang="es-MX" sz="1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11050"/>
                            </p:stCondLst>
                            <p:childTnLst>
                              <p:par>
                                <p:cTn id="19" presetID="29"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500"/>
                                        <p:tgtEl>
                                          <p:spTgt spid="3">
                                            <p:txEl>
                                              <p:pRg st="2" end="2"/>
                                            </p:txEl>
                                          </p:spTgt>
                                        </p:tgtEl>
                                      </p:cBhvr>
                                    </p:animEffect>
                                  </p:childTnLst>
                                </p:cTn>
                              </p:par>
                            </p:childTnLst>
                          </p:cTn>
                        </p:par>
                        <p:par>
                          <p:cTn id="24" fill="hold">
                            <p:stCondLst>
                              <p:cond delay="11550"/>
                            </p:stCondLst>
                            <p:childTnLst>
                              <p:par>
                                <p:cTn id="25" presetID="29"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500"/>
                                        <p:tgtEl>
                                          <p:spTgt spid="3">
                                            <p:txEl>
                                              <p:pRg st="4" end="4"/>
                                            </p:txEl>
                                          </p:spTgt>
                                        </p:tgtEl>
                                      </p:cBhvr>
                                    </p:animEffect>
                                  </p:childTnLst>
                                </p:cTn>
                              </p:par>
                            </p:childTnLst>
                          </p:cTn>
                        </p:par>
                        <p:par>
                          <p:cTn id="30" fill="hold">
                            <p:stCondLst>
                              <p:cond delay="12050"/>
                            </p:stCondLst>
                            <p:childTnLst>
                              <p:par>
                                <p:cTn id="31" presetID="29"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p:cTn id="33" dur="5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4" dur="5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Información útil para la acción</a:t>
            </a:r>
            <a:endParaRPr lang="es-MX" dirty="0"/>
          </a:p>
        </p:txBody>
      </p:sp>
      <p:sp>
        <p:nvSpPr>
          <p:cNvPr id="3" name="2 Marcador de contenido"/>
          <p:cNvSpPr>
            <a:spLocks noGrp="1"/>
          </p:cNvSpPr>
          <p:nvPr>
            <p:ph idx="1"/>
          </p:nvPr>
        </p:nvSpPr>
        <p:spPr/>
        <p:txBody>
          <a:bodyPr>
            <a:normAutofit/>
          </a:bodyPr>
          <a:lstStyle/>
          <a:p>
            <a:pPr algn="just">
              <a:buNone/>
            </a:pPr>
            <a:r>
              <a:rPr lang="es-MX" sz="2400" b="1" dirty="0" smtClean="0"/>
              <a:t>Descripción de la actividad:</a:t>
            </a:r>
          </a:p>
          <a:p>
            <a:pPr algn="just">
              <a:buNone/>
            </a:pPr>
            <a:endParaRPr lang="es-MX" sz="2000" b="1" dirty="0" smtClean="0"/>
          </a:p>
          <a:p>
            <a:pPr algn="just">
              <a:lnSpc>
                <a:spcPct val="100000"/>
              </a:lnSpc>
            </a:pPr>
            <a:r>
              <a:rPr lang="es-MX" sz="2400" dirty="0" smtClean="0"/>
              <a:t>Al finalizar la actividad anterior se solicitó a los participantes recopilar información, para lo que se les entregó una guía general de los tipos de fuentes a los que podían acceder.</a:t>
            </a:r>
          </a:p>
          <a:p>
            <a:pPr algn="just">
              <a:lnSpc>
                <a:spcPct val="100000"/>
              </a:lnSpc>
            </a:pPr>
            <a:endParaRPr lang="es-MX" sz="2400" dirty="0" smtClean="0"/>
          </a:p>
          <a:p>
            <a:pPr algn="just">
              <a:lnSpc>
                <a:spcPct val="100000"/>
              </a:lnSpc>
            </a:pPr>
            <a:r>
              <a:rPr lang="es-MX" sz="2400" dirty="0" smtClean="0"/>
              <a:t>En esta sesión recibirán algunas pautas complementarias y se hará énfasis en que la información recopilada se debe organizar con un fin específico, en este caso, completar un cuadro FODA.</a:t>
            </a:r>
            <a:endParaRPr lang="es-MX" sz="24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26</a:t>
            </a:fld>
            <a:endParaRPr lang="es-MX"/>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Información útil para la acción</a:t>
            </a:r>
            <a:endParaRPr lang="es-MX" dirty="0"/>
          </a:p>
        </p:txBody>
      </p:sp>
      <p:sp>
        <p:nvSpPr>
          <p:cNvPr id="3" name="2 Marcador de contenido"/>
          <p:cNvSpPr>
            <a:spLocks noGrp="1"/>
          </p:cNvSpPr>
          <p:nvPr>
            <p:ph idx="1"/>
          </p:nvPr>
        </p:nvSpPr>
        <p:spPr/>
        <p:txBody>
          <a:bodyPr/>
          <a:lstStyle/>
          <a:p>
            <a:r>
              <a:rPr lang="es-MX" b="1" dirty="0" smtClean="0"/>
              <a:t>Búsqueda de información:</a:t>
            </a:r>
          </a:p>
          <a:p>
            <a:pPr lvl="1">
              <a:lnSpc>
                <a:spcPct val="100000"/>
              </a:lnSpc>
            </a:pPr>
            <a:r>
              <a:rPr lang="es-MX" dirty="0" smtClean="0"/>
              <a:t>Es importante que se consideren varios pasos, sí lo que se busca es lograr lo que se requiere en el menor tiempo posible. Los pasos son los siguientes:</a:t>
            </a:r>
          </a:p>
          <a:p>
            <a:pPr lvl="2">
              <a:lnSpc>
                <a:spcPct val="100000"/>
              </a:lnSpc>
            </a:pPr>
            <a:r>
              <a:rPr lang="es-MX" b="1" dirty="0" smtClean="0"/>
              <a:t>Tener el objetivo claro.</a:t>
            </a:r>
            <a:r>
              <a:rPr lang="es-MX" dirty="0" smtClean="0"/>
              <a:t> Para qué buscamos información. Lo cual nos permite discriminar entre lo que es aprovechable y lo que no. No hacerlo así, nos llevará a dos fenómenos muy desarrollados: el </a:t>
            </a:r>
            <a:r>
              <a:rPr lang="es-MX" b="1" dirty="0" smtClean="0"/>
              <a:t>“habito coleccionista”</a:t>
            </a:r>
            <a:r>
              <a:rPr lang="es-MX" dirty="0" smtClean="0"/>
              <a:t> y la </a:t>
            </a:r>
            <a:r>
              <a:rPr lang="es-MX" b="1" dirty="0" smtClean="0"/>
              <a:t>“búsqueda a ciegas”</a:t>
            </a:r>
            <a:r>
              <a:rPr lang="es-MX" dirty="0" smtClean="0"/>
              <a:t>.</a:t>
            </a:r>
            <a:endParaRPr lang="es-MX"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27</a:t>
            </a:fld>
            <a:endParaRPr lang="es-MX"/>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Información útil para la acción</a:t>
            </a:r>
            <a:endParaRPr lang="es-MX" dirty="0"/>
          </a:p>
        </p:txBody>
      </p:sp>
      <p:sp>
        <p:nvSpPr>
          <p:cNvPr id="3" name="2 Marcador de contenido"/>
          <p:cNvSpPr>
            <a:spLocks noGrp="1"/>
          </p:cNvSpPr>
          <p:nvPr>
            <p:ph idx="1"/>
          </p:nvPr>
        </p:nvSpPr>
        <p:spPr/>
        <p:txBody>
          <a:bodyPr>
            <a:normAutofit fontScale="92500" lnSpcReduction="20000"/>
          </a:bodyPr>
          <a:lstStyle/>
          <a:p>
            <a:r>
              <a:rPr lang="es-MX" b="1" dirty="0" smtClean="0"/>
              <a:t>Búsqueda de información:</a:t>
            </a:r>
          </a:p>
          <a:p>
            <a:pPr lvl="2">
              <a:lnSpc>
                <a:spcPct val="100000"/>
              </a:lnSpc>
            </a:pPr>
            <a:r>
              <a:rPr lang="es-MX" b="1" dirty="0" smtClean="0"/>
              <a:t>Planear la búsqueda.</a:t>
            </a:r>
            <a:r>
              <a:rPr lang="es-MX" dirty="0" smtClean="0"/>
              <a:t> Una vez que se ha identificado para qué buscamos información, ahora habrá que definir qué buscar, dónde hacerlo y cómo hacerlo. Ello nos lleva a orientar la búsqueda. Por ejemplo, cuántas guarderías hay en la colonia donde nos queremos instalar.</a:t>
            </a:r>
          </a:p>
          <a:p>
            <a:pPr lvl="2">
              <a:lnSpc>
                <a:spcPct val="100000"/>
              </a:lnSpc>
            </a:pPr>
            <a:endParaRPr lang="es-MX" dirty="0" smtClean="0"/>
          </a:p>
          <a:p>
            <a:pPr lvl="2">
              <a:lnSpc>
                <a:spcPct val="100000"/>
              </a:lnSpc>
            </a:pPr>
            <a:r>
              <a:rPr lang="es-MX" b="1" dirty="0" smtClean="0"/>
              <a:t>Definir las fuentes.</a:t>
            </a:r>
          </a:p>
          <a:p>
            <a:pPr lvl="2">
              <a:lnSpc>
                <a:spcPct val="100000"/>
              </a:lnSpc>
            </a:pPr>
            <a:endParaRPr lang="es-MX" b="1" dirty="0" smtClean="0"/>
          </a:p>
          <a:p>
            <a:pPr lvl="2">
              <a:lnSpc>
                <a:spcPct val="100000"/>
              </a:lnSpc>
            </a:pPr>
            <a:r>
              <a:rPr lang="es-MX" b="1" dirty="0" smtClean="0"/>
              <a:t>Utilizar la tecnología adecuada.</a:t>
            </a:r>
          </a:p>
          <a:p>
            <a:pPr lvl="2">
              <a:lnSpc>
                <a:spcPct val="100000"/>
              </a:lnSpc>
            </a:pPr>
            <a:endParaRPr lang="es-MX" b="1" dirty="0" smtClean="0"/>
          </a:p>
          <a:p>
            <a:pPr lvl="2">
              <a:lnSpc>
                <a:spcPct val="100000"/>
              </a:lnSpc>
            </a:pPr>
            <a:r>
              <a:rPr lang="es-MX" b="1" dirty="0" smtClean="0"/>
              <a:t>Organizar la información:</a:t>
            </a:r>
          </a:p>
          <a:p>
            <a:pPr lvl="3">
              <a:lnSpc>
                <a:spcPct val="100000"/>
              </a:lnSpc>
            </a:pPr>
            <a:r>
              <a:rPr lang="es-MX" dirty="0" smtClean="0"/>
              <a:t>En función de sus objetivos.</a:t>
            </a:r>
          </a:p>
          <a:p>
            <a:pPr lvl="3">
              <a:lnSpc>
                <a:spcPct val="100000"/>
              </a:lnSpc>
            </a:pPr>
            <a:r>
              <a:rPr lang="es-MX" dirty="0" smtClean="0"/>
              <a:t>Utilizar </a:t>
            </a:r>
            <a:r>
              <a:rPr lang="es-MX" dirty="0" err="1" smtClean="0"/>
              <a:t>IUPLA</a:t>
            </a:r>
            <a:r>
              <a:rPr lang="es-MX" dirty="0" smtClean="0"/>
              <a:t> que nos sirve para seleccionarla y ordenarla.</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28</a:t>
            </a:fld>
            <a:endParaRPr lang="es-MX"/>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Información útil para la acción</a:t>
            </a:r>
            <a:endParaRPr lang="es-MX" dirty="0"/>
          </a:p>
        </p:txBody>
      </p:sp>
      <p:sp>
        <p:nvSpPr>
          <p:cNvPr id="3" name="2 Marcador de contenido"/>
          <p:cNvSpPr>
            <a:spLocks noGrp="1"/>
          </p:cNvSpPr>
          <p:nvPr>
            <p:ph idx="1"/>
          </p:nvPr>
        </p:nvSpPr>
        <p:spPr/>
        <p:txBody>
          <a:bodyPr>
            <a:normAutofit fontScale="85000" lnSpcReduction="10000"/>
          </a:bodyPr>
          <a:lstStyle/>
          <a:p>
            <a:pPr>
              <a:lnSpc>
                <a:spcPct val="100000"/>
              </a:lnSpc>
            </a:pPr>
            <a:r>
              <a:rPr lang="es-MX" dirty="0" smtClean="0"/>
              <a:t>Con la información recopilada, más los antecedentes que tienen del contexto del proyecto que están construyendo, ustedes harán un análisis de las condiciones que benefician o perjudican el proyecto.</a:t>
            </a:r>
          </a:p>
          <a:p>
            <a:pPr>
              <a:lnSpc>
                <a:spcPct val="100000"/>
              </a:lnSpc>
            </a:pPr>
            <a:endParaRPr lang="es-MX" dirty="0" smtClean="0"/>
          </a:p>
          <a:p>
            <a:pPr>
              <a:lnSpc>
                <a:spcPct val="100000"/>
              </a:lnSpc>
            </a:pPr>
            <a:r>
              <a:rPr lang="es-MX" dirty="0" smtClean="0"/>
              <a:t>Cuando una iniciativa pasa de ser una simple idea a ser un proyecto, es conveniente reconocer sus Fortalezas, Oportunidades, Debilidades y Amenazas (FODA). Toda idea emprendedora tendrá “vientos favorables” y “vientos en contra”. Saber cuáles son y por dónde vienen es importante para utilizar aquellos que permiten avanzar y saber esquivar los otros.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29</a:t>
            </a:fld>
            <a:endParaRPr lang="es-MX"/>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r"/>
            <a:r>
              <a:rPr lang="es-MX" sz="2800" dirty="0" smtClean="0"/>
              <a:t>Competencias de productividad y empleabilidad</a:t>
            </a:r>
            <a:endParaRPr lang="es-MX" sz="2800" dirty="0"/>
          </a:p>
        </p:txBody>
      </p:sp>
      <p:sp>
        <p:nvSpPr>
          <p:cNvPr id="3" name="2 Marcador de contenido"/>
          <p:cNvSpPr>
            <a:spLocks noGrp="1"/>
          </p:cNvSpPr>
          <p:nvPr>
            <p:ph idx="1"/>
          </p:nvPr>
        </p:nvSpPr>
        <p:spPr>
          <a:xfrm>
            <a:off x="467544" y="1124744"/>
            <a:ext cx="8229600" cy="5112568"/>
          </a:xfrm>
        </p:spPr>
        <p:txBody>
          <a:bodyPr>
            <a:noAutofit/>
          </a:bodyPr>
          <a:lstStyle/>
          <a:p>
            <a:pPr marL="0" indent="0" algn="just">
              <a:buNone/>
            </a:pPr>
            <a:r>
              <a:rPr lang="es-MX" sz="1400" dirty="0" smtClean="0"/>
              <a:t>Las competencias de </a:t>
            </a:r>
            <a:r>
              <a:rPr lang="es-MX" sz="1400" b="1" dirty="0" smtClean="0"/>
              <a:t>productividad</a:t>
            </a:r>
            <a:r>
              <a:rPr lang="es-MX" sz="1400" dirty="0" smtClean="0"/>
              <a:t> y </a:t>
            </a:r>
            <a:r>
              <a:rPr lang="es-MX" sz="1400" b="1" dirty="0" smtClean="0"/>
              <a:t>empleabilidad</a:t>
            </a:r>
            <a:r>
              <a:rPr lang="es-MX" sz="1400" dirty="0" smtClean="0"/>
              <a:t> se entienden, en primer lugar,  como las capacidades del individuo para mostrar una actitud de mejora de su desempeño y, en segundo, las capacidades en una relación de dependencia o de independencia, y consisten en:</a:t>
            </a:r>
          </a:p>
          <a:p>
            <a:pPr marL="0" indent="0" algn="just"/>
            <a:endParaRPr lang="es-MX" sz="600" dirty="0"/>
          </a:p>
          <a:p>
            <a:pPr marL="355600" indent="-355600" algn="just">
              <a:buFont typeface="Wingdings" pitchFamily="2" charset="2"/>
              <a:buChar char="§"/>
            </a:pPr>
            <a:r>
              <a:rPr lang="es-MX" sz="1400" b="1" dirty="0" smtClean="0"/>
              <a:t>Habilidades para mejorar el desempeño individual.</a:t>
            </a:r>
            <a:r>
              <a:rPr lang="es-MX" sz="1400" dirty="0" smtClean="0"/>
              <a:t> El individuo busca desarrollar recursos permanentes que puede utilizar en los diferentes ámbitos de su vida, incluida la laboral. Asimismo, “estas habilidades le permitirán desempeñarse de manera adecuada en diferentes espacios y, lo que es muy importante, seguir aprendiendo”.</a:t>
            </a:r>
            <a:endParaRPr lang="es-MX" sz="1400" b="1" dirty="0" smtClean="0"/>
          </a:p>
          <a:p>
            <a:pPr marL="355600" indent="-355600" algn="just">
              <a:buFont typeface="Wingdings" pitchFamily="2" charset="2"/>
              <a:buChar char="§"/>
            </a:pPr>
            <a:endParaRPr lang="es-MX" sz="600" b="1" dirty="0" smtClean="0"/>
          </a:p>
          <a:p>
            <a:pPr marL="355600" indent="-355600" algn="just">
              <a:buFont typeface="Wingdings" pitchFamily="2" charset="2"/>
              <a:buChar char="§"/>
            </a:pPr>
            <a:r>
              <a:rPr lang="es-MX" sz="1400" b="1" dirty="0" smtClean="0"/>
              <a:t>Habilidad para obtener el primer empleo.</a:t>
            </a:r>
            <a:r>
              <a:rPr lang="es-MX" sz="1400" dirty="0" smtClean="0"/>
              <a:t> Lo que supone la claridad de propósito, comprender el mundo del trabajo, capacidad para mostrar ante sí y ante otros las habilidades y destrezas con que cuenta.</a:t>
            </a:r>
          </a:p>
          <a:p>
            <a:pPr marL="355600" indent="-355600" algn="just">
              <a:buFont typeface="Wingdings" pitchFamily="2" charset="2"/>
              <a:buChar char="§"/>
            </a:pPr>
            <a:endParaRPr lang="es-MX" sz="600" b="1" dirty="0"/>
          </a:p>
          <a:p>
            <a:pPr marL="355600" indent="-355600" algn="just">
              <a:buFont typeface="Wingdings" pitchFamily="2" charset="2"/>
              <a:buChar char="§"/>
            </a:pPr>
            <a:r>
              <a:rPr lang="es-MX" sz="1400" b="1" dirty="0" smtClean="0"/>
              <a:t>Habilidad para mantenerse empleado. </a:t>
            </a:r>
            <a:r>
              <a:rPr lang="es-MX" sz="1400" dirty="0" smtClean="0"/>
              <a:t>Transitando entre diferentes puestos y roles —dentro de una misma organización o en otra— logrando satisfacción personal y profesional.</a:t>
            </a:r>
          </a:p>
          <a:p>
            <a:pPr marL="355600" indent="-355600" algn="just">
              <a:buFont typeface="Wingdings" pitchFamily="2" charset="2"/>
              <a:buChar char="§"/>
            </a:pPr>
            <a:endParaRPr lang="es-MX" sz="600" b="1" dirty="0"/>
          </a:p>
          <a:p>
            <a:pPr marL="355600" indent="-355600" algn="just"/>
            <a:r>
              <a:rPr lang="es-MX" sz="1400" b="1" dirty="0" smtClean="0"/>
              <a:t>Habilidad para progresar en el empleo. </a:t>
            </a:r>
            <a:r>
              <a:rPr lang="es-MX" sz="1400" dirty="0" smtClean="0"/>
              <a:t>Actuando independientemente en el mercado laboral, autogestionando efectivamente las transiciones laborales.</a:t>
            </a:r>
            <a:endParaRPr lang="es-MX" sz="14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55"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3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4" dur="3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5" dur="3000"/>
                                        <p:tgtEl>
                                          <p:spTgt spid="3">
                                            <p:txEl>
                                              <p:pRg st="0" end="0"/>
                                            </p:txEl>
                                          </p:spTgt>
                                        </p:tgtEl>
                                      </p:cBhvr>
                                    </p:animEffect>
                                  </p:childTnLst>
                                </p:cTn>
                              </p:par>
                            </p:childTnLst>
                          </p:cTn>
                        </p:par>
                        <p:par>
                          <p:cTn id="16" fill="hold">
                            <p:stCondLst>
                              <p:cond delay="8000"/>
                            </p:stCondLst>
                            <p:childTnLst>
                              <p:par>
                                <p:cTn id="17" presetID="55"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3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0" dur="3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1" dur="3000"/>
                                        <p:tgtEl>
                                          <p:spTgt spid="3">
                                            <p:txEl>
                                              <p:pRg st="2" end="2"/>
                                            </p:txEl>
                                          </p:spTgt>
                                        </p:tgtEl>
                                      </p:cBhvr>
                                    </p:animEffect>
                                  </p:childTnLst>
                                </p:cTn>
                              </p:par>
                            </p:childTnLst>
                          </p:cTn>
                        </p:par>
                        <p:par>
                          <p:cTn id="22" fill="hold">
                            <p:stCondLst>
                              <p:cond delay="11000"/>
                            </p:stCondLst>
                            <p:childTnLst>
                              <p:par>
                                <p:cTn id="23" presetID="34"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from="(-#ppt_w/2)" to="(#ppt_x)" calcmode="lin" valueType="num">
                                      <p:cBhvr>
                                        <p:cTn id="25" dur="1800" fill="hold">
                                          <p:stCondLst>
                                            <p:cond delay="0"/>
                                          </p:stCondLst>
                                        </p:cTn>
                                        <p:tgtEl>
                                          <p:spTgt spid="3">
                                            <p:txEl>
                                              <p:pRg st="4" end="4"/>
                                            </p:txEl>
                                          </p:spTgt>
                                        </p:tgtEl>
                                        <p:attrNameLst>
                                          <p:attrName>ppt_x</p:attrName>
                                        </p:attrNameLst>
                                      </p:cBhvr>
                                    </p:anim>
                                    <p:anim from="0" to="-1.0" calcmode="lin" valueType="num">
                                      <p:cBhvr>
                                        <p:cTn id="26" dur="600" decel="50000" autoRev="1" fill="hold">
                                          <p:stCondLst>
                                            <p:cond delay="1800"/>
                                          </p:stCondLst>
                                        </p:cTn>
                                        <p:tgtEl>
                                          <p:spTgt spid="3">
                                            <p:txEl>
                                              <p:pRg st="4" end="4"/>
                                            </p:txEl>
                                          </p:spTgt>
                                        </p:tgtEl>
                                        <p:attrNameLst>
                                          <p:attrName>xshear</p:attrName>
                                        </p:attrNameLst>
                                      </p:cBhvr>
                                    </p:anim>
                                    <p:animScale>
                                      <p:cBhvr>
                                        <p:cTn id="27" dur="600" decel="100000" autoRev="1" fill="hold">
                                          <p:stCondLst>
                                            <p:cond delay="1800"/>
                                          </p:stCondLst>
                                        </p:cTn>
                                        <p:tgtEl>
                                          <p:spTgt spid="3">
                                            <p:txEl>
                                              <p:pRg st="4" end="4"/>
                                            </p:txEl>
                                          </p:spTgt>
                                        </p:tgtEl>
                                      </p:cBhvr>
                                      <p:from x="100000" y="100000"/>
                                      <p:to x="80000" y="100000"/>
                                    </p:animScale>
                                    <p:anim by="(#ppt_h/3+#ppt_w*0.1)" calcmode="lin" valueType="num">
                                      <p:cBhvr additive="sum">
                                        <p:cTn id="28" dur="600" decel="100000" autoRev="1" fill="hold">
                                          <p:stCondLst>
                                            <p:cond delay="1800"/>
                                          </p:stCondLst>
                                        </p:cTn>
                                        <p:tgtEl>
                                          <p:spTgt spid="3">
                                            <p:txEl>
                                              <p:pRg st="4" end="4"/>
                                            </p:txEl>
                                          </p:spTgt>
                                        </p:tgtEl>
                                        <p:attrNameLst>
                                          <p:attrName>ppt_x</p:attrName>
                                        </p:attrNameLst>
                                      </p:cBhvr>
                                    </p:anim>
                                  </p:childTnLst>
                                </p:cTn>
                              </p:par>
                            </p:childTnLst>
                          </p:cTn>
                        </p:par>
                        <p:par>
                          <p:cTn id="29" fill="hold">
                            <p:stCondLst>
                              <p:cond delay="14000"/>
                            </p:stCondLst>
                            <p:childTnLst>
                              <p:par>
                                <p:cTn id="30" presetID="34"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from="(-#ppt_w/2)" to="(#ppt_x)" calcmode="lin" valueType="num">
                                      <p:cBhvr>
                                        <p:cTn id="32" dur="1800" fill="hold">
                                          <p:stCondLst>
                                            <p:cond delay="0"/>
                                          </p:stCondLst>
                                        </p:cTn>
                                        <p:tgtEl>
                                          <p:spTgt spid="3">
                                            <p:txEl>
                                              <p:pRg st="6" end="6"/>
                                            </p:txEl>
                                          </p:spTgt>
                                        </p:tgtEl>
                                        <p:attrNameLst>
                                          <p:attrName>ppt_x</p:attrName>
                                        </p:attrNameLst>
                                      </p:cBhvr>
                                    </p:anim>
                                    <p:anim from="0" to="-1.0" calcmode="lin" valueType="num">
                                      <p:cBhvr>
                                        <p:cTn id="33" dur="600" decel="50000" autoRev="1" fill="hold">
                                          <p:stCondLst>
                                            <p:cond delay="1800"/>
                                          </p:stCondLst>
                                        </p:cTn>
                                        <p:tgtEl>
                                          <p:spTgt spid="3">
                                            <p:txEl>
                                              <p:pRg st="6" end="6"/>
                                            </p:txEl>
                                          </p:spTgt>
                                        </p:tgtEl>
                                        <p:attrNameLst>
                                          <p:attrName>xshear</p:attrName>
                                        </p:attrNameLst>
                                      </p:cBhvr>
                                    </p:anim>
                                    <p:animScale>
                                      <p:cBhvr>
                                        <p:cTn id="34" dur="600" decel="100000" autoRev="1" fill="hold">
                                          <p:stCondLst>
                                            <p:cond delay="1800"/>
                                          </p:stCondLst>
                                        </p:cTn>
                                        <p:tgtEl>
                                          <p:spTgt spid="3">
                                            <p:txEl>
                                              <p:pRg st="6" end="6"/>
                                            </p:txEl>
                                          </p:spTgt>
                                        </p:tgtEl>
                                      </p:cBhvr>
                                      <p:from x="100000" y="100000"/>
                                      <p:to x="80000" y="100000"/>
                                    </p:animScale>
                                    <p:anim by="(#ppt_h/3+#ppt_w*0.1)" calcmode="lin" valueType="num">
                                      <p:cBhvr additive="sum">
                                        <p:cTn id="35" dur="600" decel="100000" autoRev="1" fill="hold">
                                          <p:stCondLst>
                                            <p:cond delay="1800"/>
                                          </p:stCondLst>
                                        </p:cTn>
                                        <p:tgtEl>
                                          <p:spTgt spid="3">
                                            <p:txEl>
                                              <p:pRg st="6" end="6"/>
                                            </p:txEl>
                                          </p:spTgt>
                                        </p:tgtEl>
                                        <p:attrNameLst>
                                          <p:attrName>ppt_x</p:attrName>
                                        </p:attrNameLst>
                                      </p:cBhvr>
                                    </p:anim>
                                  </p:childTnLst>
                                </p:cTn>
                              </p:par>
                            </p:childTnLst>
                          </p:cTn>
                        </p:par>
                        <p:par>
                          <p:cTn id="36" fill="hold">
                            <p:stCondLst>
                              <p:cond delay="17000"/>
                            </p:stCondLst>
                            <p:childTnLst>
                              <p:par>
                                <p:cTn id="37" presetID="34"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from="(-#ppt_w/2)" to="(#ppt_x)" calcmode="lin" valueType="num">
                                      <p:cBhvr>
                                        <p:cTn id="39" dur="1800" fill="hold">
                                          <p:stCondLst>
                                            <p:cond delay="0"/>
                                          </p:stCondLst>
                                        </p:cTn>
                                        <p:tgtEl>
                                          <p:spTgt spid="3">
                                            <p:txEl>
                                              <p:pRg st="8" end="8"/>
                                            </p:txEl>
                                          </p:spTgt>
                                        </p:tgtEl>
                                        <p:attrNameLst>
                                          <p:attrName>ppt_x</p:attrName>
                                        </p:attrNameLst>
                                      </p:cBhvr>
                                    </p:anim>
                                    <p:anim from="0" to="-1.0" calcmode="lin" valueType="num">
                                      <p:cBhvr>
                                        <p:cTn id="40" dur="600" decel="50000" autoRev="1" fill="hold">
                                          <p:stCondLst>
                                            <p:cond delay="1800"/>
                                          </p:stCondLst>
                                        </p:cTn>
                                        <p:tgtEl>
                                          <p:spTgt spid="3">
                                            <p:txEl>
                                              <p:pRg st="8" end="8"/>
                                            </p:txEl>
                                          </p:spTgt>
                                        </p:tgtEl>
                                        <p:attrNameLst>
                                          <p:attrName>xshear</p:attrName>
                                        </p:attrNameLst>
                                      </p:cBhvr>
                                    </p:anim>
                                    <p:animScale>
                                      <p:cBhvr>
                                        <p:cTn id="41" dur="600" decel="100000" autoRev="1" fill="hold">
                                          <p:stCondLst>
                                            <p:cond delay="1800"/>
                                          </p:stCondLst>
                                        </p:cTn>
                                        <p:tgtEl>
                                          <p:spTgt spid="3">
                                            <p:txEl>
                                              <p:pRg st="8" end="8"/>
                                            </p:txEl>
                                          </p:spTgt>
                                        </p:tgtEl>
                                      </p:cBhvr>
                                      <p:from x="100000" y="100000"/>
                                      <p:to x="80000" y="100000"/>
                                    </p:animScale>
                                    <p:anim by="(#ppt_h/3+#ppt_w*0.1)" calcmode="lin" valueType="num">
                                      <p:cBhvr additive="sum">
                                        <p:cTn id="42" dur="600" decel="100000" autoRev="1" fill="hold">
                                          <p:stCondLst>
                                            <p:cond delay="1800"/>
                                          </p:stCondLst>
                                        </p:cTn>
                                        <p:tgtEl>
                                          <p:spTgt spid="3">
                                            <p:txEl>
                                              <p:pRg st="8" end="8"/>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6588224" y="4293096"/>
            <a:ext cx="2488235" cy="1800200"/>
          </a:xfrm>
          <a:prstGeom prst="rect">
            <a:avLst/>
          </a:prstGeom>
          <a:noFill/>
          <a:ln w="9525">
            <a:noFill/>
            <a:miter lim="800000"/>
            <a:headEnd/>
            <a:tailEnd/>
          </a:ln>
        </p:spPr>
      </p:pic>
      <p:sp>
        <p:nvSpPr>
          <p:cNvPr id="2" name="1 Título"/>
          <p:cNvSpPr>
            <a:spLocks noGrp="1"/>
          </p:cNvSpPr>
          <p:nvPr>
            <p:ph type="title"/>
          </p:nvPr>
        </p:nvSpPr>
        <p:spPr/>
        <p:txBody>
          <a:bodyPr/>
          <a:lstStyle/>
          <a:p>
            <a:r>
              <a:rPr lang="es-MX" dirty="0" smtClean="0"/>
              <a:t>Información útil para la acción</a:t>
            </a:r>
            <a:endParaRPr lang="es-MX" dirty="0"/>
          </a:p>
        </p:txBody>
      </p:sp>
      <p:sp>
        <p:nvSpPr>
          <p:cNvPr id="3" name="2 Marcador de contenido"/>
          <p:cNvSpPr>
            <a:spLocks noGrp="1"/>
          </p:cNvSpPr>
          <p:nvPr>
            <p:ph idx="1"/>
          </p:nvPr>
        </p:nvSpPr>
        <p:spPr>
          <a:xfrm>
            <a:off x="467544" y="1052736"/>
            <a:ext cx="8229600" cy="1080120"/>
          </a:xfrm>
        </p:spPr>
        <p:txBody>
          <a:bodyPr>
            <a:noAutofit/>
          </a:bodyPr>
          <a:lstStyle/>
          <a:p>
            <a:pPr>
              <a:lnSpc>
                <a:spcPct val="100000"/>
              </a:lnSpc>
              <a:spcBef>
                <a:spcPts val="0"/>
              </a:spcBef>
            </a:pPr>
            <a:r>
              <a:rPr lang="es-MX" sz="1500" dirty="0" smtClean="0"/>
              <a:t>Veamos un ejemplo que puede ayudarnos: Un grupo de jóvenes quiere crear un conjunto musical en la población en que viven. La idea es llegar a tener una calidad musical suficiente como para ofrecer recitales en la sala comunitaria del municipio todos los viernes y sábado por la noche, durante un año, y cobrar un monto pequeño por entrada.</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30</a:t>
            </a:fld>
            <a:endParaRPr lang="es-MX"/>
          </a:p>
        </p:txBody>
      </p:sp>
      <p:grpSp>
        <p:nvGrpSpPr>
          <p:cNvPr id="8" name="7 Grupo"/>
          <p:cNvGrpSpPr/>
          <p:nvPr/>
        </p:nvGrpSpPr>
        <p:grpSpPr>
          <a:xfrm>
            <a:off x="251520" y="2204864"/>
            <a:ext cx="8640960" cy="3801041"/>
            <a:chOff x="251520" y="2204864"/>
            <a:chExt cx="8640960" cy="3801041"/>
          </a:xfrm>
        </p:grpSpPr>
        <p:sp>
          <p:nvSpPr>
            <p:cNvPr id="6" name="5 Rectángulo"/>
            <p:cNvSpPr/>
            <p:nvPr/>
          </p:nvSpPr>
          <p:spPr>
            <a:xfrm>
              <a:off x="251520" y="2204864"/>
              <a:ext cx="6336704" cy="3801041"/>
            </a:xfrm>
            <a:prstGeom prst="rect">
              <a:avLst/>
            </a:prstGeom>
          </p:spPr>
          <p:txBody>
            <a:bodyPr wrap="square">
              <a:spAutoFit/>
            </a:bodyPr>
            <a:lstStyle/>
            <a:p>
              <a:pPr>
                <a:lnSpc>
                  <a:spcPct val="100000"/>
                </a:lnSpc>
                <a:spcBef>
                  <a:spcPts val="0"/>
                </a:spcBef>
              </a:pPr>
              <a:r>
                <a:rPr lang="es-MX" sz="1600" dirty="0" smtClean="0"/>
                <a:t>Posibles: </a:t>
              </a:r>
            </a:p>
            <a:p>
              <a:pPr lvl="1" algn="just">
                <a:lnSpc>
                  <a:spcPct val="100000"/>
                </a:lnSpc>
                <a:spcBef>
                  <a:spcPts val="0"/>
                </a:spcBef>
              </a:pPr>
              <a:endParaRPr lang="es-MX" sz="1500" b="1" dirty="0" smtClean="0"/>
            </a:p>
            <a:p>
              <a:pPr lvl="1" algn="just">
                <a:lnSpc>
                  <a:spcPct val="100000"/>
                </a:lnSpc>
                <a:spcBef>
                  <a:spcPts val="0"/>
                </a:spcBef>
              </a:pPr>
              <a:endParaRPr lang="es-MX" sz="1500" b="1" dirty="0" smtClean="0"/>
            </a:p>
            <a:p>
              <a:pPr lvl="1" algn="just">
                <a:lnSpc>
                  <a:spcPct val="100000"/>
                </a:lnSpc>
                <a:spcBef>
                  <a:spcPts val="0"/>
                </a:spcBef>
              </a:pPr>
              <a:endParaRPr lang="es-MX" sz="1500" b="1" dirty="0" smtClean="0"/>
            </a:p>
            <a:p>
              <a:pPr lvl="1" algn="just">
                <a:lnSpc>
                  <a:spcPct val="100000"/>
                </a:lnSpc>
                <a:spcBef>
                  <a:spcPts val="0"/>
                </a:spcBef>
              </a:pPr>
              <a:endParaRPr lang="es-MX" sz="1500" b="1" dirty="0" smtClean="0"/>
            </a:p>
            <a:p>
              <a:pPr lvl="1" algn="just">
                <a:lnSpc>
                  <a:spcPct val="100000"/>
                </a:lnSpc>
                <a:spcBef>
                  <a:spcPts val="0"/>
                </a:spcBef>
              </a:pPr>
              <a:endParaRPr lang="es-MX" sz="1500" b="1" dirty="0" smtClean="0"/>
            </a:p>
            <a:p>
              <a:pPr lvl="1" algn="just">
                <a:lnSpc>
                  <a:spcPct val="100000"/>
                </a:lnSpc>
                <a:spcBef>
                  <a:spcPts val="0"/>
                </a:spcBef>
              </a:pPr>
              <a:endParaRPr lang="es-MX" sz="1500" b="1" dirty="0" smtClean="0"/>
            </a:p>
            <a:p>
              <a:pPr lvl="1" algn="just">
                <a:lnSpc>
                  <a:spcPct val="100000"/>
                </a:lnSpc>
                <a:spcBef>
                  <a:spcPts val="0"/>
                </a:spcBef>
              </a:pPr>
              <a:endParaRPr lang="es-MX" sz="1500" b="1" dirty="0" smtClean="0"/>
            </a:p>
            <a:p>
              <a:pPr lvl="1" algn="just">
                <a:lnSpc>
                  <a:spcPct val="100000"/>
                </a:lnSpc>
                <a:spcBef>
                  <a:spcPts val="0"/>
                </a:spcBef>
              </a:pPr>
              <a:endParaRPr lang="es-MX" sz="1500" b="1" dirty="0" smtClean="0"/>
            </a:p>
            <a:p>
              <a:pPr marL="0" lvl="1" algn="just">
                <a:lnSpc>
                  <a:spcPct val="100000"/>
                </a:lnSpc>
                <a:spcBef>
                  <a:spcPts val="0"/>
                </a:spcBef>
              </a:pPr>
              <a:r>
                <a:rPr lang="es-MX" sz="1500" b="1" dirty="0" smtClean="0"/>
                <a:t>Debilidades</a:t>
              </a:r>
              <a:r>
                <a:rPr lang="es-MX" sz="1500" dirty="0" smtClean="0"/>
                <a:t> pueden ser que tienen poco tiempo para ensayar y que no disponen de amplificadores ni ningún equipo electrónico. </a:t>
              </a:r>
            </a:p>
            <a:p>
              <a:pPr marL="0" lvl="1" algn="just">
                <a:lnSpc>
                  <a:spcPct val="100000"/>
                </a:lnSpc>
                <a:spcBef>
                  <a:spcPts val="0"/>
                </a:spcBef>
              </a:pPr>
              <a:endParaRPr lang="es-MX" sz="1500" b="1" dirty="0" smtClean="0"/>
            </a:p>
            <a:p>
              <a:pPr marL="0" lvl="1" algn="just">
                <a:lnSpc>
                  <a:spcPct val="100000"/>
                </a:lnSpc>
                <a:spcBef>
                  <a:spcPts val="0"/>
                </a:spcBef>
              </a:pPr>
              <a:r>
                <a:rPr lang="es-MX" sz="1500" b="1" dirty="0" smtClean="0"/>
                <a:t>Amenazas</a:t>
              </a:r>
              <a:r>
                <a:rPr lang="es-MX" sz="1500" dirty="0" smtClean="0"/>
                <a:t> pueden ser que los asistentes disponen de poco dinero para pagar la entrada, que la delincuencia y la droga de la colonia ponen en riesgo cualquier encuentro y que los integrantes no tengan la perseverancia suficiente como para mantener el entusiasmo durante un año.</a:t>
              </a:r>
              <a:endParaRPr lang="es-MX" sz="1500" dirty="0"/>
            </a:p>
          </p:txBody>
        </p:sp>
        <p:sp>
          <p:nvSpPr>
            <p:cNvPr id="7" name="6 Rectángulo"/>
            <p:cNvSpPr/>
            <p:nvPr/>
          </p:nvSpPr>
          <p:spPr>
            <a:xfrm>
              <a:off x="251520" y="2584936"/>
              <a:ext cx="8640960" cy="1477328"/>
            </a:xfrm>
            <a:prstGeom prst="rect">
              <a:avLst/>
            </a:prstGeom>
          </p:spPr>
          <p:txBody>
            <a:bodyPr wrap="square">
              <a:spAutoFit/>
            </a:bodyPr>
            <a:lstStyle/>
            <a:p>
              <a:pPr marL="4763" lvl="1" algn="just">
                <a:lnSpc>
                  <a:spcPct val="100000"/>
                </a:lnSpc>
                <a:spcBef>
                  <a:spcPts val="0"/>
                </a:spcBef>
              </a:pPr>
              <a:r>
                <a:rPr lang="es-MX" sz="1500" b="1" dirty="0" smtClean="0"/>
                <a:t>Fortalezas</a:t>
              </a:r>
              <a:r>
                <a:rPr lang="es-MX" sz="1500" dirty="0" smtClean="0"/>
                <a:t> pueden ser que sus futuros integrantes son personas muy responsables, conocidos en la colonia, que les gusta la música y que entre todos tocan varios instrumentos. </a:t>
              </a:r>
            </a:p>
            <a:p>
              <a:pPr lvl="1" algn="just">
                <a:lnSpc>
                  <a:spcPct val="100000"/>
                </a:lnSpc>
                <a:spcBef>
                  <a:spcPts val="0"/>
                </a:spcBef>
              </a:pPr>
              <a:endParaRPr lang="es-MX" sz="1500" b="1" dirty="0" smtClean="0"/>
            </a:p>
            <a:p>
              <a:pPr marL="4763" lvl="1" algn="just">
                <a:lnSpc>
                  <a:spcPct val="100000"/>
                </a:lnSpc>
                <a:spcBef>
                  <a:spcPts val="0"/>
                </a:spcBef>
              </a:pPr>
              <a:r>
                <a:rPr lang="es-MX" sz="1500" b="1" dirty="0" smtClean="0"/>
                <a:t>Oportunidades</a:t>
              </a:r>
              <a:r>
                <a:rPr lang="es-MX" sz="1500" dirty="0" smtClean="0"/>
                <a:t> pueden ser que en la colonia hay buena onda con la música, que a nadie todavía se le ha ocurrido hacer recitales los días viernes y sábado en la noche, que los integrantes del conjunto conocen a un funcionario del municipio y que el cura de la parroquia prestaría el salón parroquial para los ensayos. </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Información útil para la acción</a:t>
            </a:r>
            <a:endParaRPr lang="es-MX" dirty="0"/>
          </a:p>
        </p:txBody>
      </p:sp>
      <p:sp>
        <p:nvSpPr>
          <p:cNvPr id="3" name="2 Marcador de contenido"/>
          <p:cNvSpPr>
            <a:spLocks noGrp="1"/>
          </p:cNvSpPr>
          <p:nvPr>
            <p:ph idx="1"/>
          </p:nvPr>
        </p:nvSpPr>
        <p:spPr/>
        <p:txBody>
          <a:bodyPr anchor="ctr">
            <a:normAutofit/>
          </a:bodyPr>
          <a:lstStyle/>
          <a:p>
            <a:pPr algn="ctr">
              <a:lnSpc>
                <a:spcPct val="100000"/>
              </a:lnSpc>
              <a:buNone/>
            </a:pPr>
            <a:r>
              <a:rPr lang="es-MX" sz="6000" b="1" dirty="0" smtClean="0">
                <a:effectLst>
                  <a:outerShdw blurRad="38100" dist="38100" dir="2700000" algn="tl">
                    <a:srgbClr val="000000">
                      <a:alpha val="43137"/>
                    </a:srgbClr>
                  </a:outerShdw>
                </a:effectLst>
              </a:rPr>
              <a:t>Puesta en común</a:t>
            </a:r>
            <a:endParaRPr lang="es-MX" sz="6000" b="1"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31</a:t>
            </a:fld>
            <a:endParaRPr lang="es-MX"/>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Información útil para la acción</a:t>
            </a:r>
            <a:endParaRPr lang="es-MX" dirty="0"/>
          </a:p>
        </p:txBody>
      </p:sp>
      <p:sp>
        <p:nvSpPr>
          <p:cNvPr id="3" name="2 Marcador de contenido"/>
          <p:cNvSpPr>
            <a:spLocks noGrp="1"/>
          </p:cNvSpPr>
          <p:nvPr>
            <p:ph idx="1"/>
          </p:nvPr>
        </p:nvSpPr>
        <p:spPr/>
        <p:txBody>
          <a:bodyPr anchor="ctr">
            <a:normAutofit/>
          </a:bodyPr>
          <a:lstStyle/>
          <a:p>
            <a:pPr algn="ctr">
              <a:lnSpc>
                <a:spcPct val="100000"/>
              </a:lnSpc>
              <a:buNone/>
            </a:pPr>
            <a:r>
              <a:rPr lang="es-MX" sz="6000" b="1" dirty="0" smtClean="0">
                <a:effectLst>
                  <a:outerShdw blurRad="38100" dist="38100" dir="2700000" algn="tl">
                    <a:srgbClr val="000000">
                      <a:alpha val="43137"/>
                    </a:srgbClr>
                  </a:outerShdw>
                </a:effectLst>
              </a:rPr>
              <a:t>Conclusión</a:t>
            </a:r>
            <a:endParaRPr lang="es-MX" sz="6000" b="1"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32</a:t>
            </a:fld>
            <a:endParaRPr lang="es-MX"/>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Y AHORA… ¿QUÉ HAGO?</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PLANEACIÓN Y GESTIÓN DE PROYECTOS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DESARROLLAR Y GESTIONAR PROYECTOS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4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dirty="0" smtClean="0"/>
              <a:t>Y ahora… ¿qué hago?</a:t>
            </a:r>
            <a:endParaRPr lang="es-MX" sz="3200" dirty="0"/>
          </a:p>
        </p:txBody>
      </p:sp>
      <p:sp>
        <p:nvSpPr>
          <p:cNvPr id="3" name="2 Marcador de contenido"/>
          <p:cNvSpPr>
            <a:spLocks noGrp="1"/>
          </p:cNvSpPr>
          <p:nvPr>
            <p:ph idx="1"/>
          </p:nvPr>
        </p:nvSpPr>
        <p:spPr/>
        <p:txBody>
          <a:bodyPr>
            <a:normAutofit lnSpcReduction="10000"/>
          </a:bodyPr>
          <a:lstStyle/>
          <a:p>
            <a:pPr algn="just"/>
            <a:r>
              <a:rPr lang="es-MX" sz="1600" dirty="0" smtClean="0"/>
              <a:t>El </a:t>
            </a:r>
            <a:r>
              <a:rPr lang="es-MX" sz="1600" b="1" dirty="0" smtClean="0"/>
              <a:t>objetivo</a:t>
            </a:r>
            <a:r>
              <a:rPr lang="es-MX" sz="1600" dirty="0" smtClean="0"/>
              <a:t> de la actividad es que los participantes relacionen el concepto de proyecto con las herramientas que permiten programar un plan de acción. Para ello, los aprendizajes esperados son:</a:t>
            </a:r>
          </a:p>
          <a:p>
            <a:pPr algn="just"/>
            <a:endParaRPr lang="es-MX" sz="1600" dirty="0" smtClean="0"/>
          </a:p>
          <a:p>
            <a:pPr lvl="1" algn="just"/>
            <a:r>
              <a:rPr lang="es-MX" sz="1600" b="1" u="sng" dirty="0" smtClean="0"/>
              <a:t>Conocimiento</a:t>
            </a:r>
            <a:r>
              <a:rPr lang="es-MX" sz="1600" b="1" dirty="0" smtClean="0"/>
              <a:t>:</a:t>
            </a:r>
            <a:r>
              <a:rPr lang="es-MX" sz="1600" dirty="0" smtClean="0"/>
              <a:t> Comprender el sentido de un plan de acción y conocer herramientas que faciliten la programación de las actividades de un proyecto. </a:t>
            </a:r>
          </a:p>
          <a:p>
            <a:pPr lvl="1" algn="just"/>
            <a:endParaRPr lang="es-MX" sz="1600" b="1" u="sng" dirty="0" smtClean="0"/>
          </a:p>
          <a:p>
            <a:pPr lvl="1" algn="just"/>
            <a:r>
              <a:rPr lang="es-MX" sz="1600" b="1" u="sng" dirty="0" smtClean="0"/>
              <a:t>Habilidad</a:t>
            </a:r>
            <a:r>
              <a:rPr lang="es-MX" sz="1600" b="1" dirty="0" smtClean="0"/>
              <a:t>:</a:t>
            </a:r>
            <a:r>
              <a:rPr lang="es-MX" sz="1600" dirty="0" smtClean="0"/>
              <a:t> Programar las actividades de un proyecto, aplicando herramientas que faciliten el logro de sus resultados.</a:t>
            </a:r>
          </a:p>
          <a:p>
            <a:pPr lvl="1" algn="just"/>
            <a:endParaRPr lang="es-MX" sz="1600" b="1" u="sng" dirty="0" smtClean="0"/>
          </a:p>
          <a:p>
            <a:pPr lvl="1" algn="just"/>
            <a:r>
              <a:rPr lang="es-MX" sz="1600" b="1" u="sng" dirty="0" smtClean="0"/>
              <a:t>Actitud</a:t>
            </a:r>
            <a:r>
              <a:rPr lang="es-MX" sz="1600" b="1" dirty="0" smtClean="0"/>
              <a:t>:</a:t>
            </a:r>
            <a:r>
              <a:rPr lang="es-MX" sz="1600" dirty="0" smtClean="0"/>
              <a:t> Tener disposición para llevar adelante acciones orientadas por un sentido, bajo un régimen de anticipación y organización.</a:t>
            </a:r>
            <a:endParaRPr lang="es-MX" sz="16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11150"/>
                            </p:stCondLst>
                            <p:childTnLst>
                              <p:par>
                                <p:cTn id="19" presetID="29"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500"/>
                                        <p:tgtEl>
                                          <p:spTgt spid="3">
                                            <p:txEl>
                                              <p:pRg st="2" end="2"/>
                                            </p:txEl>
                                          </p:spTgt>
                                        </p:tgtEl>
                                      </p:cBhvr>
                                    </p:animEffect>
                                  </p:childTnLst>
                                </p:cTn>
                              </p:par>
                            </p:childTnLst>
                          </p:cTn>
                        </p:par>
                        <p:par>
                          <p:cTn id="24" fill="hold">
                            <p:stCondLst>
                              <p:cond delay="11650"/>
                            </p:stCondLst>
                            <p:childTnLst>
                              <p:par>
                                <p:cTn id="25" presetID="29"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500"/>
                                        <p:tgtEl>
                                          <p:spTgt spid="3">
                                            <p:txEl>
                                              <p:pRg st="4" end="4"/>
                                            </p:txEl>
                                          </p:spTgt>
                                        </p:tgtEl>
                                      </p:cBhvr>
                                    </p:animEffect>
                                  </p:childTnLst>
                                </p:cTn>
                              </p:par>
                            </p:childTnLst>
                          </p:cTn>
                        </p:par>
                        <p:par>
                          <p:cTn id="30" fill="hold">
                            <p:stCondLst>
                              <p:cond delay="12150"/>
                            </p:stCondLst>
                            <p:childTnLst>
                              <p:par>
                                <p:cTn id="31" presetID="29"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p:cTn id="33" dur="5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4" dur="5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Y ahora… ¿qué hago?</a:t>
            </a:r>
            <a:endParaRPr lang="es-MX" dirty="0"/>
          </a:p>
        </p:txBody>
      </p:sp>
      <p:sp>
        <p:nvSpPr>
          <p:cNvPr id="3" name="2 Marcador de contenido"/>
          <p:cNvSpPr>
            <a:spLocks noGrp="1"/>
          </p:cNvSpPr>
          <p:nvPr>
            <p:ph idx="1"/>
          </p:nvPr>
        </p:nvSpPr>
        <p:spPr/>
        <p:txBody>
          <a:bodyPr/>
          <a:lstStyle/>
          <a:p>
            <a:pPr>
              <a:lnSpc>
                <a:spcPct val="100000"/>
              </a:lnSpc>
            </a:pPr>
            <a:r>
              <a:rPr lang="es-MX" dirty="0" smtClean="0"/>
              <a:t>En general, un proyecto consta de 3 etapas:</a:t>
            </a:r>
          </a:p>
          <a:p>
            <a:pPr>
              <a:lnSpc>
                <a:spcPct val="100000"/>
              </a:lnSpc>
            </a:pPr>
            <a:endParaRPr lang="es-MX" dirty="0" smtClean="0"/>
          </a:p>
          <a:p>
            <a:pPr lvl="1">
              <a:lnSpc>
                <a:spcPct val="100000"/>
              </a:lnSpc>
            </a:pPr>
            <a:r>
              <a:rPr lang="es-MX" dirty="0" smtClean="0"/>
              <a:t>La primera pone énfasis en la planeación.</a:t>
            </a:r>
          </a:p>
          <a:p>
            <a:pPr lvl="1">
              <a:lnSpc>
                <a:spcPct val="100000"/>
              </a:lnSpc>
            </a:pPr>
            <a:endParaRPr lang="es-MX" dirty="0" smtClean="0"/>
          </a:p>
          <a:p>
            <a:pPr lvl="1">
              <a:lnSpc>
                <a:spcPct val="100000"/>
              </a:lnSpc>
            </a:pPr>
            <a:r>
              <a:rPr lang="es-MX" dirty="0" smtClean="0"/>
              <a:t>La segunda en la ejecución y gestión.</a:t>
            </a:r>
          </a:p>
          <a:p>
            <a:pPr lvl="1">
              <a:lnSpc>
                <a:spcPct val="100000"/>
              </a:lnSpc>
            </a:pPr>
            <a:endParaRPr lang="es-MX" dirty="0" smtClean="0"/>
          </a:p>
          <a:p>
            <a:pPr lvl="1">
              <a:lnSpc>
                <a:spcPct val="100000"/>
              </a:lnSpc>
            </a:pPr>
            <a:r>
              <a:rPr lang="es-MX" dirty="0" smtClean="0"/>
              <a:t>La tercera en la evaluación de los resultados.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3500"/>
                            </p:stCondLst>
                            <p:childTnLst>
                              <p:par>
                                <p:cTn id="17" presetID="29"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par>
                          <p:cTn id="22" fill="hold">
                            <p:stCondLst>
                              <p:cond delay="4500"/>
                            </p:stCondLst>
                            <p:childTnLst>
                              <p:par>
                                <p:cTn id="23" presetID="29" presetClass="entr" presetSubtype="0" fill="hold" grpId="0"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
                                            <p:txEl>
                                              <p:pRg st="4" end="4"/>
                                            </p:txEl>
                                          </p:spTgt>
                                        </p:tgtEl>
                                      </p:cBhvr>
                                    </p:animEffect>
                                  </p:childTnLst>
                                </p:cTn>
                              </p:par>
                            </p:childTnLst>
                          </p:cTn>
                        </p:par>
                        <p:par>
                          <p:cTn id="28" fill="hold">
                            <p:stCondLst>
                              <p:cond delay="5500"/>
                            </p:stCondLst>
                            <p:childTnLst>
                              <p:par>
                                <p:cTn id="29" presetID="29" presetClass="entr" presetSubtype="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p:cTn id="31"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Y ahora… ¿qué hago?</a:t>
            </a:r>
            <a:endParaRPr lang="es-MX" dirty="0"/>
          </a:p>
        </p:txBody>
      </p:sp>
      <p:sp>
        <p:nvSpPr>
          <p:cNvPr id="3" name="2 Marcador de contenido"/>
          <p:cNvSpPr>
            <a:spLocks noGrp="1"/>
          </p:cNvSpPr>
          <p:nvPr>
            <p:ph idx="1"/>
          </p:nvPr>
        </p:nvSpPr>
        <p:spPr/>
        <p:txBody>
          <a:bodyPr/>
          <a:lstStyle/>
          <a:p>
            <a:pPr>
              <a:lnSpc>
                <a:spcPct val="100000"/>
              </a:lnSpc>
            </a:pPr>
            <a:r>
              <a:rPr lang="es-MX" b="1" dirty="0" smtClean="0"/>
              <a:t>Descripción de la actividad:</a:t>
            </a:r>
            <a:endParaRPr lang="es-MX" dirty="0" smtClean="0"/>
          </a:p>
          <a:p>
            <a:pPr lvl="1">
              <a:lnSpc>
                <a:spcPct val="100000"/>
              </a:lnSpc>
            </a:pPr>
            <a:endParaRPr lang="es-MX" dirty="0" smtClean="0"/>
          </a:p>
          <a:p>
            <a:pPr lvl="1">
              <a:lnSpc>
                <a:spcPct val="100000"/>
              </a:lnSpc>
            </a:pPr>
            <a:r>
              <a:rPr lang="es-MX" dirty="0" smtClean="0"/>
              <a:t>Esta actividad tiene por objeto relacionar el concepto de “proyecto” con las herramientas que permiten programar un plan de acción. Para que los participantes puedan apreciar los beneficios de realizar las actividades de acuerdo a un cierto orden secuencial, se trabajará con un instrumento específico de organización.</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36</a:t>
            </a:fld>
            <a:endParaRPr lang="es-MX"/>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Y ahora… ¿qué hago?</a:t>
            </a:r>
            <a:endParaRPr lang="es-MX" dirty="0"/>
          </a:p>
        </p:txBody>
      </p:sp>
      <p:sp>
        <p:nvSpPr>
          <p:cNvPr id="3" name="2 Marcador de contenido"/>
          <p:cNvSpPr>
            <a:spLocks noGrp="1"/>
          </p:cNvSpPr>
          <p:nvPr>
            <p:ph idx="1"/>
          </p:nvPr>
        </p:nvSpPr>
        <p:spPr/>
        <p:txBody>
          <a:bodyPr/>
          <a:lstStyle/>
          <a:p>
            <a:pPr>
              <a:lnSpc>
                <a:spcPct val="100000"/>
              </a:lnSpc>
            </a:pPr>
            <a:r>
              <a:rPr lang="es-MX" b="1" dirty="0" smtClean="0"/>
              <a:t>Desarrollo de la actividad</a:t>
            </a:r>
          </a:p>
          <a:p>
            <a:pPr lvl="1">
              <a:lnSpc>
                <a:spcPct val="100000"/>
              </a:lnSpc>
            </a:pPr>
            <a:endParaRPr lang="es-MX" b="1" dirty="0" smtClean="0"/>
          </a:p>
          <a:p>
            <a:pPr lvl="1">
              <a:lnSpc>
                <a:spcPct val="100000"/>
              </a:lnSpc>
            </a:pPr>
            <a:r>
              <a:rPr lang="es-MX" dirty="0" smtClean="0"/>
              <a:t>Que los equipos organicen el plan de acción por Pedro y Camila. </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37</a:t>
            </a:fld>
            <a:endParaRPr lang="es-MX"/>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Y ahora… ¿qué hago?</a:t>
            </a:r>
            <a:endParaRPr lang="es-MX" dirty="0"/>
          </a:p>
        </p:txBody>
      </p:sp>
      <p:sp>
        <p:nvSpPr>
          <p:cNvPr id="3" name="2 Marcador de contenido"/>
          <p:cNvSpPr>
            <a:spLocks noGrp="1"/>
          </p:cNvSpPr>
          <p:nvPr>
            <p:ph idx="1"/>
          </p:nvPr>
        </p:nvSpPr>
        <p:spPr/>
        <p:txBody>
          <a:bodyPr>
            <a:normAutofit fontScale="85000" lnSpcReduction="10000"/>
          </a:bodyPr>
          <a:lstStyle/>
          <a:p>
            <a:pPr>
              <a:lnSpc>
                <a:spcPct val="100000"/>
              </a:lnSpc>
            </a:pPr>
            <a:r>
              <a:rPr lang="es-MX" dirty="0" smtClean="0"/>
              <a:t>Planeación. Nos sirve para definir un plan de acción, el cual tiene el mérito de establecer, con anticipación, todas las actividades que es necesario llevar a cabo para que un proyecto cumpla su propósito.</a:t>
            </a:r>
          </a:p>
          <a:p>
            <a:pPr>
              <a:lnSpc>
                <a:spcPct val="100000"/>
              </a:lnSpc>
            </a:pPr>
            <a:endParaRPr lang="es-MX" dirty="0" smtClean="0"/>
          </a:p>
          <a:p>
            <a:pPr lvl="1">
              <a:lnSpc>
                <a:spcPct val="100000"/>
              </a:lnSpc>
            </a:pPr>
            <a:r>
              <a:rPr lang="es-MX" dirty="0" smtClean="0"/>
              <a:t>Construir un listado de actividades y calendarizarlas a partir de algún criterio, nos ayuda a disminuir la ansiedad.</a:t>
            </a:r>
          </a:p>
          <a:p>
            <a:pPr>
              <a:lnSpc>
                <a:spcPct val="100000"/>
              </a:lnSpc>
            </a:pPr>
            <a:endParaRPr lang="es-MX" dirty="0" smtClean="0"/>
          </a:p>
          <a:p>
            <a:pPr lvl="1">
              <a:lnSpc>
                <a:spcPct val="100000"/>
              </a:lnSpc>
            </a:pPr>
            <a:r>
              <a:rPr lang="es-MX" dirty="0" smtClean="0"/>
              <a:t>Para optimizar la planeación existen herramientas específicas. El diagrama de Gantt ilustra la duración y las relaciones entre las diferentes actividades de un proyecto.</a:t>
            </a:r>
          </a:p>
          <a:p>
            <a:pPr>
              <a:lnSpc>
                <a:spcPct val="100000"/>
              </a:lnSpc>
            </a:pP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3500"/>
                            </p:stCondLst>
                            <p:childTnLst>
                              <p:par>
                                <p:cTn id="17" presetID="29"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par>
                          <p:cTn id="22" fill="hold">
                            <p:stCondLst>
                              <p:cond delay="4500"/>
                            </p:stCondLst>
                            <p:childTnLst>
                              <p:par>
                                <p:cTn id="23" presetID="29" presetClass="entr" presetSubtype="0" fill="hold" grpId="0"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Y ahora… ¿qué hago?</a:t>
            </a:r>
            <a:endParaRPr lang="es-MX" dirty="0"/>
          </a:p>
        </p:txBody>
      </p:sp>
      <p:sp>
        <p:nvSpPr>
          <p:cNvPr id="3" name="2 Marcador de número de diapositiva"/>
          <p:cNvSpPr>
            <a:spLocks noGrp="1"/>
          </p:cNvSpPr>
          <p:nvPr>
            <p:ph type="sldNum" sz="quarter" idx="12"/>
          </p:nvPr>
        </p:nvSpPr>
        <p:spPr/>
        <p:txBody>
          <a:bodyPr/>
          <a:lstStyle/>
          <a:p>
            <a:fld id="{863DAC2C-C515-4487-A285-EDDAB0EBC0A4}" type="slidenum">
              <a:rPr lang="es-MX" smtClean="0"/>
              <a:pPr/>
              <a:t>39</a:t>
            </a:fld>
            <a:endParaRPr lang="es-MX"/>
          </a:p>
        </p:txBody>
      </p:sp>
      <p:graphicFrame>
        <p:nvGraphicFramePr>
          <p:cNvPr id="4" name="3 Tabla"/>
          <p:cNvGraphicFramePr>
            <a:graphicFrameLocks noGrp="1"/>
          </p:cNvGraphicFramePr>
          <p:nvPr/>
        </p:nvGraphicFramePr>
        <p:xfrm>
          <a:off x="683568" y="2420888"/>
          <a:ext cx="7632849" cy="3168347"/>
        </p:xfrm>
        <a:graphic>
          <a:graphicData uri="http://schemas.openxmlformats.org/drawingml/2006/table">
            <a:tbl>
              <a:tblPr/>
              <a:tblGrid>
                <a:gridCol w="1287471"/>
                <a:gridCol w="275886"/>
                <a:gridCol w="275886"/>
                <a:gridCol w="275886"/>
                <a:gridCol w="275886"/>
                <a:gridCol w="275886"/>
                <a:gridCol w="275886"/>
                <a:gridCol w="275886"/>
                <a:gridCol w="275886"/>
                <a:gridCol w="275886"/>
                <a:gridCol w="275886"/>
                <a:gridCol w="275886"/>
                <a:gridCol w="275886"/>
                <a:gridCol w="275886"/>
                <a:gridCol w="275886"/>
                <a:gridCol w="275886"/>
                <a:gridCol w="275886"/>
                <a:gridCol w="275886"/>
                <a:gridCol w="275886"/>
                <a:gridCol w="275886"/>
                <a:gridCol w="275886"/>
                <a:gridCol w="275886"/>
                <a:gridCol w="275886"/>
                <a:gridCol w="275886"/>
              </a:tblGrid>
              <a:tr h="371872">
                <a:tc>
                  <a:txBody>
                    <a:bodyPr/>
                    <a:lstStyle/>
                    <a:p>
                      <a:pPr algn="l" fontAlgn="ctr"/>
                      <a:endParaRPr lang="es-MX" sz="1200" b="1" i="0" u="none" strike="noStrike" dirty="0">
                        <a:solidFill>
                          <a:srgbClr val="000000"/>
                        </a:solidFill>
                        <a:latin typeface="Calibri"/>
                      </a:endParaRPr>
                    </a:p>
                  </a:txBody>
                  <a:tcPr marL="9181" marR="9181" marT="9181" marB="0" anchor="ctr">
                    <a:lnL>
                      <a:noFill/>
                    </a:lnL>
                    <a:lnR w="6350" cap="flat" cmpd="sng" algn="ctr">
                      <a:solidFill>
                        <a:srgbClr val="000000"/>
                      </a:solidFill>
                      <a:prstDash val="solid"/>
                      <a:round/>
                      <a:headEnd type="none" w="med" len="med"/>
                      <a:tailEnd type="none" w="med" len="med"/>
                    </a:lnR>
                    <a:lnT>
                      <a:noFill/>
                    </a:lnT>
                    <a:lnB>
                      <a:noFill/>
                    </a:lnB>
                  </a:tcPr>
                </a:tc>
                <a:tc gridSpan="23">
                  <a:txBody>
                    <a:bodyPr/>
                    <a:lstStyle/>
                    <a:p>
                      <a:pPr algn="ctr" fontAlgn="ctr"/>
                      <a:r>
                        <a:rPr lang="es-MX" sz="1200" b="1" i="0" u="none" strike="noStrike">
                          <a:solidFill>
                            <a:srgbClr val="FFFFFF"/>
                          </a:solidFill>
                          <a:latin typeface="Calibri"/>
                        </a:rPr>
                        <a:t>SEMANAS</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r>
              <a:tr h="371872">
                <a:tc>
                  <a:txBody>
                    <a:bodyPr/>
                    <a:lstStyle/>
                    <a:p>
                      <a:pPr algn="l" fontAlgn="ctr"/>
                      <a:endParaRPr lang="es-MX" sz="1200" b="1" i="0" u="none" strike="noStrike">
                        <a:solidFill>
                          <a:srgbClr val="000000"/>
                        </a:solidFill>
                        <a:latin typeface="Calibri"/>
                      </a:endParaRPr>
                    </a:p>
                  </a:txBody>
                  <a:tcPr marL="9181" marR="9181" marT="918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gridSpan="5">
                  <a:txBody>
                    <a:bodyPr/>
                    <a:lstStyle/>
                    <a:p>
                      <a:pPr algn="ctr" fontAlgn="ctr"/>
                      <a:r>
                        <a:rPr lang="es-MX" sz="1200" b="1" i="0" u="none" strike="noStrike">
                          <a:solidFill>
                            <a:srgbClr val="FFFFFF"/>
                          </a:solidFill>
                          <a:latin typeface="Calibri"/>
                        </a:rPr>
                        <a:t>1</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ctr"/>
                      <a:r>
                        <a:rPr lang="es-MX" sz="1200" b="1" i="0" u="none" strike="noStrike">
                          <a:solidFill>
                            <a:srgbClr val="FFFFFF"/>
                          </a:solidFill>
                          <a:latin typeface="Calibri"/>
                        </a:rPr>
                        <a:t> </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gridSpan="5">
                  <a:txBody>
                    <a:bodyPr/>
                    <a:lstStyle/>
                    <a:p>
                      <a:pPr algn="ctr" fontAlgn="ctr"/>
                      <a:r>
                        <a:rPr lang="es-MX" sz="1200" b="1" i="0" u="none" strike="noStrike">
                          <a:solidFill>
                            <a:srgbClr val="FFFFFF"/>
                          </a:solidFill>
                          <a:latin typeface="Calibri"/>
                        </a:rPr>
                        <a:t>2</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ctr"/>
                      <a:r>
                        <a:rPr lang="es-MX" sz="1200" b="1" i="0" u="none" strike="noStrike">
                          <a:solidFill>
                            <a:srgbClr val="FFFFFF"/>
                          </a:solidFill>
                          <a:latin typeface="Calibri"/>
                        </a:rPr>
                        <a:t> </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gridSpan="5">
                  <a:txBody>
                    <a:bodyPr/>
                    <a:lstStyle/>
                    <a:p>
                      <a:pPr algn="ctr" fontAlgn="ctr"/>
                      <a:r>
                        <a:rPr lang="es-MX" sz="1200" b="1" i="0" u="none" strike="noStrike">
                          <a:solidFill>
                            <a:srgbClr val="FFFFFF"/>
                          </a:solidFill>
                          <a:latin typeface="Calibri"/>
                        </a:rPr>
                        <a:t>3</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ctr"/>
                      <a:r>
                        <a:rPr lang="es-MX" sz="1200" b="1" i="0" u="none" strike="noStrike">
                          <a:solidFill>
                            <a:srgbClr val="FFFFFF"/>
                          </a:solidFill>
                          <a:latin typeface="Calibri"/>
                        </a:rPr>
                        <a:t> </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gridSpan="5">
                  <a:txBody>
                    <a:bodyPr/>
                    <a:lstStyle/>
                    <a:p>
                      <a:pPr algn="ctr" fontAlgn="ctr"/>
                      <a:r>
                        <a:rPr lang="es-MX" sz="1200" b="1" i="0" u="none" strike="noStrike">
                          <a:solidFill>
                            <a:srgbClr val="FFFFFF"/>
                          </a:solidFill>
                          <a:latin typeface="Calibri"/>
                        </a:rPr>
                        <a:t>4</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r>
              <a:tr h="461121">
                <a:tc>
                  <a:txBody>
                    <a:bodyPr/>
                    <a:lstStyle/>
                    <a:p>
                      <a:pPr algn="ctr" fontAlgn="ctr"/>
                      <a:r>
                        <a:rPr lang="es-MX" sz="1200" b="1" i="0" u="none" strike="noStrike">
                          <a:solidFill>
                            <a:srgbClr val="FFFFFF"/>
                          </a:solidFill>
                          <a:latin typeface="Calibri"/>
                        </a:rPr>
                        <a:t>ACTIVIDADES</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L</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M</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M</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J</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V</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 </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L</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M</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M</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J</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V</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 </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L</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M</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M</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J</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V</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 </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L</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M</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M</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J</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MX" sz="1200" b="1" i="0" u="none" strike="noStrike">
                          <a:solidFill>
                            <a:srgbClr val="FFFFFF"/>
                          </a:solidFill>
                          <a:latin typeface="Calibri"/>
                        </a:rPr>
                        <a:t>V</a:t>
                      </a:r>
                    </a:p>
                  </a:txBody>
                  <a:tcPr marL="9181" marR="9181" marT="91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r>
              <a:tr h="327247">
                <a:tc>
                  <a:txBody>
                    <a:bodyPr/>
                    <a:lstStyle/>
                    <a:p>
                      <a:pPr algn="l" fontAlgn="b"/>
                      <a:r>
                        <a:rPr lang="es-MX" sz="1200" b="0" i="0" u="none" strike="noStrike">
                          <a:solidFill>
                            <a:srgbClr val="FFFFFF"/>
                          </a:solidFill>
                          <a:latin typeface="Calibri"/>
                        </a:rPr>
                        <a:t>1</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dirty="0">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dirty="0">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247">
                <a:tc>
                  <a:txBody>
                    <a:bodyPr/>
                    <a:lstStyle/>
                    <a:p>
                      <a:pPr algn="l" fontAlgn="b"/>
                      <a:r>
                        <a:rPr lang="es-MX" sz="1200" b="0" i="0" u="none" strike="noStrike">
                          <a:solidFill>
                            <a:srgbClr val="FFFFFF"/>
                          </a:solidFill>
                          <a:latin typeface="Calibri"/>
                        </a:rPr>
                        <a:t>2</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247">
                <a:tc>
                  <a:txBody>
                    <a:bodyPr/>
                    <a:lstStyle/>
                    <a:p>
                      <a:pPr algn="l" fontAlgn="b"/>
                      <a:r>
                        <a:rPr lang="es-MX" sz="1200" b="0" i="0" u="none" strike="noStrike">
                          <a:solidFill>
                            <a:srgbClr val="FFFFFF"/>
                          </a:solidFill>
                          <a:latin typeface="Calibri"/>
                        </a:rPr>
                        <a:t>3</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dirty="0">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247">
                <a:tc>
                  <a:txBody>
                    <a:bodyPr/>
                    <a:lstStyle/>
                    <a:p>
                      <a:pPr algn="l" fontAlgn="b"/>
                      <a:r>
                        <a:rPr lang="es-MX" sz="1200" b="0" i="0" u="none" strike="noStrike">
                          <a:solidFill>
                            <a:srgbClr val="FFFFFF"/>
                          </a:solidFill>
                          <a:latin typeface="Calibri"/>
                        </a:rPr>
                        <a:t>4</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247">
                <a:tc>
                  <a:txBody>
                    <a:bodyPr/>
                    <a:lstStyle/>
                    <a:p>
                      <a:pPr algn="l" fontAlgn="b"/>
                      <a:r>
                        <a:rPr lang="es-MX" sz="1200" b="0" i="0" u="none" strike="noStrike">
                          <a:solidFill>
                            <a:srgbClr val="FFFFFF"/>
                          </a:solidFill>
                          <a:latin typeface="Calibri"/>
                        </a:rPr>
                        <a:t>5</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247">
                <a:tc>
                  <a:txBody>
                    <a:bodyPr/>
                    <a:lstStyle/>
                    <a:p>
                      <a:pPr algn="l" fontAlgn="b"/>
                      <a:r>
                        <a:rPr lang="es-MX" sz="1200" b="0" i="0" u="none" strike="noStrike">
                          <a:solidFill>
                            <a:srgbClr val="FFFFFF"/>
                          </a:solidFill>
                          <a:latin typeface="Calibri"/>
                        </a:rPr>
                        <a:t>6</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dirty="0">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0" i="0" u="none" strike="noStrike" dirty="0">
                          <a:solidFill>
                            <a:srgbClr val="000000"/>
                          </a:solidFill>
                          <a:latin typeface="Calibri"/>
                        </a:rPr>
                        <a:t> </a:t>
                      </a:r>
                    </a:p>
                  </a:txBody>
                  <a:tcPr marL="9181" marR="9181" marT="91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 name="4 Rectángulo redondeado"/>
          <p:cNvSpPr/>
          <p:nvPr/>
        </p:nvSpPr>
        <p:spPr>
          <a:xfrm>
            <a:off x="323528" y="1340768"/>
            <a:ext cx="2376264" cy="5760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tx1"/>
                </a:solidFill>
                <a:effectLst>
                  <a:outerShdw blurRad="38100" dist="38100" dir="2700000" algn="tl">
                    <a:srgbClr val="000000">
                      <a:alpha val="43137"/>
                    </a:srgbClr>
                  </a:outerShdw>
                </a:effectLst>
              </a:rPr>
              <a:t>DIAGRAMA DE GANTT</a:t>
            </a:r>
            <a:endParaRPr lang="es-MX" b="1" dirty="0">
              <a:solidFill>
                <a:schemeClr val="tx1"/>
              </a:solidFill>
              <a:effectLst>
                <a:outerShdw blurRad="38100" dist="38100" dir="2700000" algn="tl">
                  <a:srgbClr val="000000">
                    <a:alpha val="43137"/>
                  </a:srgbClr>
                </a:outerShdw>
              </a:effectLst>
            </a:endParaRPr>
          </a:p>
        </p:txBody>
      </p:sp>
      <p:sp>
        <p:nvSpPr>
          <p:cNvPr id="6" name="5 Rectángulo"/>
          <p:cNvSpPr/>
          <p:nvPr/>
        </p:nvSpPr>
        <p:spPr>
          <a:xfrm>
            <a:off x="1955204" y="3645024"/>
            <a:ext cx="1303200" cy="126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6 Rectángulo"/>
          <p:cNvSpPr/>
          <p:nvPr/>
        </p:nvSpPr>
        <p:spPr>
          <a:xfrm>
            <a:off x="1955962" y="3797424"/>
            <a:ext cx="1031862" cy="135632"/>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
                                        </p:tgtEl>
                                      </p:cBhvr>
                                    </p:animEffect>
                                  </p:childTnLst>
                                </p:cTn>
                              </p:par>
                            </p:childTnLst>
                          </p:cTn>
                        </p:par>
                        <p:par>
                          <p:cTn id="18" fill="hold">
                            <p:stCondLst>
                              <p:cond delay="3700"/>
                            </p:stCondLst>
                            <p:childTnLst>
                              <p:par>
                                <p:cTn id="19" presetID="3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2000"/>
                                        <p:tgtEl>
                                          <p:spTgt spid="4"/>
                                        </p:tgtEl>
                                      </p:cBhvr>
                                    </p:animEffect>
                                    <p:anim calcmode="lin" valueType="num">
                                      <p:cBhvr>
                                        <p:cTn id="22" dur="2000" fill="hold"/>
                                        <p:tgtEl>
                                          <p:spTgt spid="4"/>
                                        </p:tgtEl>
                                        <p:attrNameLst>
                                          <p:attrName>style.rotation</p:attrName>
                                        </p:attrNameLst>
                                      </p:cBhvr>
                                      <p:tavLst>
                                        <p:tav tm="0">
                                          <p:val>
                                            <p:fltVal val="720"/>
                                          </p:val>
                                        </p:tav>
                                        <p:tav tm="100000">
                                          <p:val>
                                            <p:fltVal val="0"/>
                                          </p:val>
                                        </p:tav>
                                      </p:tavLst>
                                    </p:anim>
                                    <p:anim calcmode="lin" valueType="num">
                                      <p:cBhvr>
                                        <p:cTn id="23" dur="2000" fill="hold"/>
                                        <p:tgtEl>
                                          <p:spTgt spid="4"/>
                                        </p:tgtEl>
                                        <p:attrNameLst>
                                          <p:attrName>ppt_h</p:attrName>
                                        </p:attrNameLst>
                                      </p:cBhvr>
                                      <p:tavLst>
                                        <p:tav tm="0">
                                          <p:val>
                                            <p:fltVal val="0"/>
                                          </p:val>
                                        </p:tav>
                                        <p:tav tm="100000">
                                          <p:val>
                                            <p:strVal val="#ppt_h"/>
                                          </p:val>
                                        </p:tav>
                                      </p:tavLst>
                                    </p:anim>
                                    <p:anim calcmode="lin" valueType="num">
                                      <p:cBhvr>
                                        <p:cTn id="24" dur="2000" fill="hold"/>
                                        <p:tgtEl>
                                          <p:spTgt spid="4"/>
                                        </p:tgtEl>
                                        <p:attrNameLst>
                                          <p:attrName>ppt_w</p:attrName>
                                        </p:attrNameLst>
                                      </p:cBhvr>
                                      <p:tavLst>
                                        <p:tav tm="0">
                                          <p:val>
                                            <p:fltVal val="0"/>
                                          </p:val>
                                        </p:tav>
                                        <p:tav tm="100000">
                                          <p:val>
                                            <p:strVal val="#ppt_w"/>
                                          </p:val>
                                        </p:tav>
                                      </p:tavLst>
                                    </p:anim>
                                  </p:childTnLst>
                                </p:cTn>
                              </p:par>
                            </p:childTnLst>
                          </p:cTn>
                        </p:par>
                        <p:par>
                          <p:cTn id="25" fill="hold">
                            <p:stCondLst>
                              <p:cond delay="5700"/>
                            </p:stCondLst>
                            <p:childTnLst>
                              <p:par>
                                <p:cTn id="26" presetID="29"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par>
                          <p:cTn id="31" fill="hold">
                            <p:stCondLst>
                              <p:cond delay="6700"/>
                            </p:stCondLst>
                            <p:childTnLst>
                              <p:par>
                                <p:cTn id="32" presetID="29"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ppt_x</p:attrName>
                                        </p:attrNameLst>
                                      </p:cBhvr>
                                      <p:tavLst>
                                        <p:tav tm="0">
                                          <p:val>
                                            <p:strVal val="#ppt_x-.2"/>
                                          </p:val>
                                        </p:tav>
                                        <p:tav tm="100000">
                                          <p:val>
                                            <p:strVal val="#ppt_x"/>
                                          </p:val>
                                        </p:tav>
                                      </p:tavLst>
                                    </p:anim>
                                    <p:anim calcmode="lin" valueType="num">
                                      <p:cBhvr>
                                        <p:cTn id="3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Autofit/>
          </a:bodyPr>
          <a:lstStyle/>
          <a:p>
            <a:pPr algn="r"/>
            <a:r>
              <a:rPr lang="es-MX" sz="2800" dirty="0" smtClean="0"/>
              <a:t>Integración con otros tipos de competencias </a:t>
            </a:r>
            <a:endParaRPr lang="es-MX" sz="2800" dirty="0"/>
          </a:p>
        </p:txBody>
      </p:sp>
      <p:sp>
        <p:nvSpPr>
          <p:cNvPr id="5" name="4 Elipse"/>
          <p:cNvSpPr/>
          <p:nvPr/>
        </p:nvSpPr>
        <p:spPr>
          <a:xfrm>
            <a:off x="3419872" y="2708920"/>
            <a:ext cx="1980000" cy="1980000"/>
          </a:xfrm>
          <a:prstGeom prst="ellipse">
            <a:avLst/>
          </a:prstGeom>
          <a:solidFill>
            <a:srgbClr val="1909E9"/>
          </a:solidFill>
          <a:ln>
            <a:solidFill>
              <a:srgbClr val="1909E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bg1"/>
                </a:solidFill>
              </a:rPr>
              <a:t>Productividad y Empleabilidad</a:t>
            </a:r>
            <a:endParaRPr lang="es-MX" sz="1400" b="1" dirty="0">
              <a:solidFill>
                <a:schemeClr val="bg1"/>
              </a:solidFill>
            </a:endParaRPr>
          </a:p>
        </p:txBody>
      </p:sp>
      <p:sp>
        <p:nvSpPr>
          <p:cNvPr id="6" name="5 Elipse"/>
          <p:cNvSpPr/>
          <p:nvPr/>
        </p:nvSpPr>
        <p:spPr>
          <a:xfrm>
            <a:off x="5004048" y="2132856"/>
            <a:ext cx="1980000" cy="1980000"/>
          </a:xfrm>
          <a:prstGeom prst="ellipse">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tx2">
                    <a:lumMod val="50000"/>
                  </a:schemeClr>
                </a:solidFill>
              </a:rPr>
              <a:t>Competencias básicas</a:t>
            </a:r>
            <a:endParaRPr lang="es-MX" sz="1400" b="1" dirty="0">
              <a:solidFill>
                <a:schemeClr val="tx2">
                  <a:lumMod val="50000"/>
                </a:schemeClr>
              </a:solidFill>
            </a:endParaRPr>
          </a:p>
        </p:txBody>
      </p:sp>
      <p:sp>
        <p:nvSpPr>
          <p:cNvPr id="7" name="6 Elipse"/>
          <p:cNvSpPr/>
          <p:nvPr/>
        </p:nvSpPr>
        <p:spPr>
          <a:xfrm>
            <a:off x="4644008" y="3573016"/>
            <a:ext cx="1980000" cy="198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bg1"/>
                </a:solidFill>
              </a:rPr>
              <a:t>Competencias Técnicas</a:t>
            </a:r>
          </a:p>
          <a:p>
            <a:pPr algn="ctr"/>
            <a:r>
              <a:rPr lang="es-MX" sz="1400" b="1" dirty="0" smtClean="0">
                <a:solidFill>
                  <a:schemeClr val="bg1"/>
                </a:solidFill>
              </a:rPr>
              <a:t>(Específicas)</a:t>
            </a:r>
            <a:endParaRPr lang="es-MX" sz="1400" b="1" dirty="0">
              <a:solidFill>
                <a:schemeClr val="bg1"/>
              </a:solidFill>
            </a:endParaRPr>
          </a:p>
        </p:txBody>
      </p:sp>
      <p:sp>
        <p:nvSpPr>
          <p:cNvPr id="8" name="7 Elipse"/>
          <p:cNvSpPr/>
          <p:nvPr/>
        </p:nvSpPr>
        <p:spPr>
          <a:xfrm>
            <a:off x="2411760" y="3717032"/>
            <a:ext cx="1800000" cy="180000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rgbClr val="FF0000"/>
                </a:solidFill>
              </a:rPr>
              <a:t>Competencias Genéricas</a:t>
            </a:r>
            <a:endParaRPr lang="es-MX" sz="1400" b="1" dirty="0">
              <a:solidFill>
                <a:srgbClr val="FF0000"/>
              </a:solidFill>
            </a:endParaRPr>
          </a:p>
        </p:txBody>
      </p:sp>
      <p:cxnSp>
        <p:nvCxnSpPr>
          <p:cNvPr id="27" name="26 Forma"/>
          <p:cNvCxnSpPr>
            <a:stCxn id="5" idx="1"/>
          </p:cNvCxnSpPr>
          <p:nvPr/>
        </p:nvCxnSpPr>
        <p:spPr>
          <a:xfrm rot="16200000" flipV="1">
            <a:off x="2699792" y="1988840"/>
            <a:ext cx="866028" cy="1154060"/>
          </a:xfrm>
          <a:prstGeom prst="bentConnector2">
            <a:avLst/>
          </a:prstGeom>
          <a:ln>
            <a:headEnd type="none"/>
            <a:tailEnd type="oval"/>
          </a:ln>
        </p:spPr>
        <p:style>
          <a:lnRef idx="1">
            <a:schemeClr val="accent2"/>
          </a:lnRef>
          <a:fillRef idx="0">
            <a:schemeClr val="accent2"/>
          </a:fillRef>
          <a:effectRef idx="0">
            <a:schemeClr val="accent2"/>
          </a:effectRef>
          <a:fontRef idx="minor">
            <a:schemeClr val="tx1"/>
          </a:fontRef>
        </p:style>
      </p:cxnSp>
      <p:sp>
        <p:nvSpPr>
          <p:cNvPr id="28" name="27 Rectángulo"/>
          <p:cNvSpPr/>
          <p:nvPr/>
        </p:nvSpPr>
        <p:spPr>
          <a:xfrm>
            <a:off x="251520" y="1412776"/>
            <a:ext cx="2160240" cy="11521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a:solidFill>
                  <a:schemeClr val="tx2">
                    <a:lumMod val="50000"/>
                  </a:schemeClr>
                </a:solidFill>
              </a:rPr>
              <a:t>C</a:t>
            </a:r>
            <a:r>
              <a:rPr lang="es-MX" sz="1400" b="1" dirty="0" smtClean="0">
                <a:solidFill>
                  <a:schemeClr val="tx2">
                    <a:lumMod val="50000"/>
                  </a:schemeClr>
                </a:solidFill>
              </a:rPr>
              <a:t>apacidad de obtener un trabajo, mantenerse,  progresar y mejorar el desempeño</a:t>
            </a:r>
            <a:endParaRPr lang="es-MX" sz="1400" b="1" dirty="0">
              <a:solidFill>
                <a:schemeClr val="tx2">
                  <a:lumMod val="50000"/>
                </a:schemeClr>
              </a:solidFill>
            </a:endParaRPr>
          </a:p>
        </p:txBody>
      </p:sp>
      <p:sp>
        <p:nvSpPr>
          <p:cNvPr id="29" name="28 Rectángulo"/>
          <p:cNvSpPr/>
          <p:nvPr/>
        </p:nvSpPr>
        <p:spPr>
          <a:xfrm>
            <a:off x="6923756" y="1556792"/>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Leer</a:t>
            </a:r>
          </a:p>
          <a:p>
            <a:pPr marL="177800" indent="-177800" algn="just">
              <a:buFont typeface="Wingdings" pitchFamily="2" charset="2"/>
              <a:buChar char="§"/>
            </a:pPr>
            <a:r>
              <a:rPr lang="es-MX" sz="1400" b="1" dirty="0" smtClean="0">
                <a:solidFill>
                  <a:schemeClr val="tx2">
                    <a:lumMod val="50000"/>
                  </a:schemeClr>
                </a:solidFill>
              </a:rPr>
              <a:t>Escribir</a:t>
            </a:r>
          </a:p>
          <a:p>
            <a:pPr marL="177800" indent="-177800" algn="just">
              <a:buFont typeface="Wingdings" pitchFamily="2" charset="2"/>
              <a:buChar char="§"/>
            </a:pPr>
            <a:r>
              <a:rPr lang="es-MX" sz="1400" b="1" dirty="0" smtClean="0">
                <a:solidFill>
                  <a:schemeClr val="tx2">
                    <a:lumMod val="50000"/>
                  </a:schemeClr>
                </a:solidFill>
              </a:rPr>
              <a:t>Habilidades numéricas</a:t>
            </a:r>
          </a:p>
          <a:p>
            <a:pPr marL="177800" indent="-177800" algn="just">
              <a:buFont typeface="Wingdings" pitchFamily="2" charset="2"/>
              <a:buChar char="§"/>
            </a:pPr>
            <a:r>
              <a:rPr lang="es-MX" sz="1400" b="1" dirty="0" smtClean="0">
                <a:solidFill>
                  <a:schemeClr val="tx2">
                    <a:lumMod val="50000"/>
                  </a:schemeClr>
                </a:solidFill>
              </a:rPr>
              <a:t>Manejo de TIC</a:t>
            </a:r>
            <a:endParaRPr lang="es-MX" sz="1400" b="1" dirty="0">
              <a:solidFill>
                <a:schemeClr val="tx2">
                  <a:lumMod val="50000"/>
                </a:schemeClr>
              </a:solidFill>
            </a:endParaRPr>
          </a:p>
        </p:txBody>
      </p:sp>
      <p:grpSp>
        <p:nvGrpSpPr>
          <p:cNvPr id="19" name="18 Grupo"/>
          <p:cNvGrpSpPr/>
          <p:nvPr/>
        </p:nvGrpSpPr>
        <p:grpSpPr>
          <a:xfrm>
            <a:off x="6984048" y="2504047"/>
            <a:ext cx="1006126" cy="648072"/>
            <a:chOff x="6984048" y="2504047"/>
            <a:chExt cx="1006126" cy="648072"/>
          </a:xfrm>
        </p:grpSpPr>
        <p:cxnSp>
          <p:nvCxnSpPr>
            <p:cNvPr id="34" name="33 Conector recto"/>
            <p:cNvCxnSpPr>
              <a:stCxn id="6" idx="6"/>
            </p:cNvCxnSpPr>
            <p:nvPr/>
          </p:nvCxnSpPr>
          <p:spPr>
            <a:xfrm>
              <a:off x="6984048" y="3122856"/>
              <a:ext cx="972328"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35 Conector recto de flecha"/>
            <p:cNvCxnSpPr/>
            <p:nvPr/>
          </p:nvCxnSpPr>
          <p:spPr>
            <a:xfrm rot="5400000" flipH="1" flipV="1">
              <a:off x="7660390" y="2822335"/>
              <a:ext cx="648072" cy="11496"/>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grpSp>
        <p:nvGrpSpPr>
          <p:cNvPr id="20" name="19 Grupo"/>
          <p:cNvGrpSpPr/>
          <p:nvPr/>
        </p:nvGrpSpPr>
        <p:grpSpPr>
          <a:xfrm>
            <a:off x="6624008" y="4563016"/>
            <a:ext cx="1261154" cy="666978"/>
            <a:chOff x="6624008" y="4563016"/>
            <a:chExt cx="1261154" cy="666978"/>
          </a:xfrm>
        </p:grpSpPr>
        <p:cxnSp>
          <p:nvCxnSpPr>
            <p:cNvPr id="39" name="38 Conector recto"/>
            <p:cNvCxnSpPr>
              <a:stCxn id="7" idx="6"/>
            </p:cNvCxnSpPr>
            <p:nvPr/>
          </p:nvCxnSpPr>
          <p:spPr>
            <a:xfrm>
              <a:off x="6624008" y="4563016"/>
              <a:ext cx="1260360"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41" name="40 Conector recto de flecha"/>
            <p:cNvCxnSpPr/>
            <p:nvPr/>
          </p:nvCxnSpPr>
          <p:spPr>
            <a:xfrm rot="5400000">
              <a:off x="7560332" y="4905164"/>
              <a:ext cx="648072" cy="1588"/>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grpSp>
        <p:nvGrpSpPr>
          <p:cNvPr id="18" name="17 Grupo"/>
          <p:cNvGrpSpPr/>
          <p:nvPr/>
        </p:nvGrpSpPr>
        <p:grpSpPr>
          <a:xfrm>
            <a:off x="1115616" y="3980636"/>
            <a:ext cx="1559748" cy="528484"/>
            <a:chOff x="1115616" y="3980636"/>
            <a:chExt cx="1559748" cy="528484"/>
          </a:xfrm>
        </p:grpSpPr>
        <p:cxnSp>
          <p:nvCxnSpPr>
            <p:cNvPr id="43" name="42 Conector recto"/>
            <p:cNvCxnSpPr>
              <a:stCxn id="8" idx="1"/>
            </p:cNvCxnSpPr>
            <p:nvPr/>
          </p:nvCxnSpPr>
          <p:spPr>
            <a:xfrm rot="16200000" flipH="1" flipV="1">
              <a:off x="1883276" y="3212976"/>
              <a:ext cx="24428" cy="1559748"/>
            </a:xfrm>
            <a:prstGeom prst="line">
              <a:avLst/>
            </a:prstGeom>
          </p:spPr>
          <p:style>
            <a:lnRef idx="1">
              <a:schemeClr val="accent2"/>
            </a:lnRef>
            <a:fillRef idx="0">
              <a:schemeClr val="accent2"/>
            </a:fillRef>
            <a:effectRef idx="0">
              <a:schemeClr val="accent2"/>
            </a:effectRef>
            <a:fontRef idx="minor">
              <a:schemeClr val="tx1"/>
            </a:fontRef>
          </p:style>
        </p:cxnSp>
        <p:cxnSp>
          <p:nvCxnSpPr>
            <p:cNvPr id="45" name="44 Conector recto de flecha"/>
            <p:cNvCxnSpPr/>
            <p:nvPr/>
          </p:nvCxnSpPr>
          <p:spPr>
            <a:xfrm rot="5400000">
              <a:off x="864382" y="4257092"/>
              <a:ext cx="503262" cy="794"/>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sp>
        <p:nvSpPr>
          <p:cNvPr id="51" name="50 Rectángulo"/>
          <p:cNvSpPr/>
          <p:nvPr/>
        </p:nvSpPr>
        <p:spPr>
          <a:xfrm>
            <a:off x="6876256" y="5157192"/>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Preparar una receta</a:t>
            </a:r>
          </a:p>
          <a:p>
            <a:pPr marL="177800" indent="-177800" algn="just">
              <a:buFont typeface="Wingdings" pitchFamily="2" charset="2"/>
              <a:buChar char="§"/>
            </a:pPr>
            <a:r>
              <a:rPr lang="es-MX" sz="1400" b="1" dirty="0" smtClean="0">
                <a:solidFill>
                  <a:schemeClr val="tx2">
                    <a:lumMod val="50000"/>
                  </a:schemeClr>
                </a:solidFill>
              </a:rPr>
              <a:t>Afinar un motor</a:t>
            </a:r>
          </a:p>
          <a:p>
            <a:pPr marL="177800" indent="-177800" algn="just">
              <a:buFont typeface="Wingdings" pitchFamily="2" charset="2"/>
              <a:buChar char="§"/>
            </a:pPr>
            <a:r>
              <a:rPr lang="es-MX" sz="1400" b="1" dirty="0" smtClean="0">
                <a:solidFill>
                  <a:schemeClr val="tx2">
                    <a:lumMod val="50000"/>
                  </a:schemeClr>
                </a:solidFill>
              </a:rPr>
              <a:t>Guiar turistas</a:t>
            </a:r>
            <a:endParaRPr lang="es-MX" sz="1400" b="1" dirty="0">
              <a:solidFill>
                <a:schemeClr val="tx2">
                  <a:lumMod val="50000"/>
                </a:schemeClr>
              </a:solidFill>
            </a:endParaRPr>
          </a:p>
        </p:txBody>
      </p:sp>
      <p:sp>
        <p:nvSpPr>
          <p:cNvPr id="52" name="51 Rectángulo"/>
          <p:cNvSpPr/>
          <p:nvPr/>
        </p:nvSpPr>
        <p:spPr>
          <a:xfrm>
            <a:off x="179512" y="4869160"/>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Comunicar</a:t>
            </a:r>
          </a:p>
          <a:p>
            <a:pPr marL="177800" indent="-177800" algn="just">
              <a:buFont typeface="Wingdings" pitchFamily="2" charset="2"/>
              <a:buChar char="§"/>
            </a:pPr>
            <a:r>
              <a:rPr lang="es-MX" sz="1400" b="1" dirty="0" smtClean="0">
                <a:solidFill>
                  <a:schemeClr val="tx2">
                    <a:lumMod val="50000"/>
                  </a:schemeClr>
                </a:solidFill>
              </a:rPr>
              <a:t>Aprender continuamente</a:t>
            </a:r>
          </a:p>
          <a:p>
            <a:pPr marL="177800" indent="-177800" algn="just">
              <a:buFont typeface="Wingdings" pitchFamily="2" charset="2"/>
              <a:buChar char="§"/>
            </a:pPr>
            <a:r>
              <a:rPr lang="es-MX" sz="1400" b="1" dirty="0" smtClean="0">
                <a:solidFill>
                  <a:schemeClr val="tx2">
                    <a:lumMod val="50000"/>
                  </a:schemeClr>
                </a:solidFill>
              </a:rPr>
              <a:t>Adaptarse al cambio</a:t>
            </a:r>
          </a:p>
        </p:txBody>
      </p:sp>
      <p:sp>
        <p:nvSpPr>
          <p:cNvPr id="21" name="20 Marcador de número de diapositiva"/>
          <p:cNvSpPr>
            <a:spLocks noGrp="1"/>
          </p:cNvSpPr>
          <p:nvPr>
            <p:ph type="sldNum" sz="quarter" idx="12"/>
          </p:nvPr>
        </p:nvSpPr>
        <p:spPr/>
        <p:txBody>
          <a:bodyPr/>
          <a:lstStyle/>
          <a:p>
            <a:fld id="{863DAC2C-C515-4487-A285-EDDAB0EBC0A4}" type="slidenum">
              <a:rPr lang="es-MX" sz="2000" smtClean="0">
                <a:effectLst>
                  <a:outerShdw blurRad="38100" dist="38100" dir="2700000" algn="tl">
                    <a:srgbClr val="000000">
                      <a:alpha val="43137"/>
                    </a:srgbClr>
                  </a:outerShdw>
                </a:effectLst>
              </a:rPr>
              <a:pPr/>
              <a:t>4</a:t>
            </a:fld>
            <a:endParaRPr lang="es-MX" sz="2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70"/>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3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600" decel="100000"/>
                                        <p:tgtEl>
                                          <p:spTgt spid="5"/>
                                        </p:tgtEl>
                                      </p:cBhvr>
                                    </p:animEffect>
                                    <p:anim calcmode="lin" valueType="num">
                                      <p:cBhvr>
                                        <p:cTn id="14" dur="1600" decel="100000" fill="hold"/>
                                        <p:tgtEl>
                                          <p:spTgt spid="5"/>
                                        </p:tgtEl>
                                        <p:attrNameLst>
                                          <p:attrName>style.rotation</p:attrName>
                                        </p:attrNameLst>
                                      </p:cBhvr>
                                      <p:tavLst>
                                        <p:tav tm="0">
                                          <p:val>
                                            <p:fltVal val="-90"/>
                                          </p:val>
                                        </p:tav>
                                        <p:tav tm="100000">
                                          <p:val>
                                            <p:fltVal val="0"/>
                                          </p:val>
                                        </p:tav>
                                      </p:tavLst>
                                    </p:anim>
                                    <p:anim calcmode="lin" valueType="num">
                                      <p:cBhvr>
                                        <p:cTn id="15" dur="1600" decel="100000" fill="hold"/>
                                        <p:tgtEl>
                                          <p:spTgt spid="5"/>
                                        </p:tgtEl>
                                        <p:attrNameLst>
                                          <p:attrName>ppt_x</p:attrName>
                                        </p:attrNameLst>
                                      </p:cBhvr>
                                      <p:tavLst>
                                        <p:tav tm="0">
                                          <p:val>
                                            <p:strVal val="#ppt_x+0.4"/>
                                          </p:val>
                                        </p:tav>
                                        <p:tav tm="100000">
                                          <p:val>
                                            <p:strVal val="#ppt_x-0.05"/>
                                          </p:val>
                                        </p:tav>
                                      </p:tavLst>
                                    </p:anim>
                                    <p:anim calcmode="lin" valueType="num">
                                      <p:cBhvr>
                                        <p:cTn id="16" dur="1600" decel="100000" fill="hold"/>
                                        <p:tgtEl>
                                          <p:spTgt spid="5"/>
                                        </p:tgtEl>
                                        <p:attrNameLst>
                                          <p:attrName>ppt_y</p:attrName>
                                        </p:attrNameLst>
                                      </p:cBhvr>
                                      <p:tavLst>
                                        <p:tav tm="0">
                                          <p:val>
                                            <p:strVal val="#ppt_y-0.4"/>
                                          </p:val>
                                        </p:tav>
                                        <p:tav tm="100000">
                                          <p:val>
                                            <p:strVal val="#ppt_y+0.1"/>
                                          </p:val>
                                        </p:tav>
                                      </p:tavLst>
                                    </p:anim>
                                    <p:anim calcmode="lin" valueType="num">
                                      <p:cBhvr>
                                        <p:cTn id="17" dur="400" accel="100000" fill="hold">
                                          <p:stCondLst>
                                            <p:cond delay="1600"/>
                                          </p:stCondLst>
                                        </p:cTn>
                                        <p:tgtEl>
                                          <p:spTgt spid="5"/>
                                        </p:tgtEl>
                                        <p:attrNameLst>
                                          <p:attrName>ppt_x</p:attrName>
                                        </p:attrNameLst>
                                      </p:cBhvr>
                                      <p:tavLst>
                                        <p:tav tm="0">
                                          <p:val>
                                            <p:strVal val="#ppt_x-0.05"/>
                                          </p:val>
                                        </p:tav>
                                        <p:tav tm="100000">
                                          <p:val>
                                            <p:strVal val="#ppt_x"/>
                                          </p:val>
                                        </p:tav>
                                      </p:tavLst>
                                    </p:anim>
                                    <p:anim calcmode="lin" valueType="num">
                                      <p:cBhvr>
                                        <p:cTn id="18" dur="400" accel="100000" fill="hold">
                                          <p:stCondLst>
                                            <p:cond delay="1600"/>
                                          </p:stCondLst>
                                        </p:cTn>
                                        <p:tgtEl>
                                          <p:spTgt spid="5"/>
                                        </p:tgtEl>
                                        <p:attrNameLst>
                                          <p:attrName>ppt_y</p:attrName>
                                        </p:attrNameLst>
                                      </p:cBhvr>
                                      <p:tavLst>
                                        <p:tav tm="0">
                                          <p:val>
                                            <p:strVal val="#ppt_y+0.1"/>
                                          </p:val>
                                        </p:tav>
                                        <p:tav tm="100000">
                                          <p:val>
                                            <p:strVal val="#ppt_y"/>
                                          </p:val>
                                        </p:tav>
                                      </p:tavLst>
                                    </p:anim>
                                  </p:childTnLst>
                                </p:cTn>
                              </p:par>
                            </p:childTnLst>
                          </p:cTn>
                        </p:par>
                        <p:par>
                          <p:cTn id="19" fill="hold">
                            <p:stCondLst>
                              <p:cond delay="4000"/>
                            </p:stCondLst>
                            <p:childTnLst>
                              <p:par>
                                <p:cTn id="20" presetID="1"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4000"/>
                            </p:stCondLst>
                            <p:childTnLst>
                              <p:par>
                                <p:cTn id="23" presetID="45"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2000"/>
                                        <p:tgtEl>
                                          <p:spTgt spid="28"/>
                                        </p:tgtEl>
                                      </p:cBhvr>
                                    </p:animEffect>
                                    <p:anim calcmode="lin" valueType="num">
                                      <p:cBhvr>
                                        <p:cTn id="26" dur="2000" fill="hold"/>
                                        <p:tgtEl>
                                          <p:spTgt spid="28"/>
                                        </p:tgtEl>
                                        <p:attrNameLst>
                                          <p:attrName>ppt_w</p:attrName>
                                        </p:attrNameLst>
                                      </p:cBhvr>
                                      <p:tavLst>
                                        <p:tav tm="0" fmla="#ppt_w*sin(2.5*pi*$)">
                                          <p:val>
                                            <p:fltVal val="0"/>
                                          </p:val>
                                        </p:tav>
                                        <p:tav tm="100000">
                                          <p:val>
                                            <p:fltVal val="1"/>
                                          </p:val>
                                        </p:tav>
                                      </p:tavLst>
                                    </p:anim>
                                    <p:anim calcmode="lin" valueType="num">
                                      <p:cBhvr>
                                        <p:cTn id="27" dur="2000" fill="hold"/>
                                        <p:tgtEl>
                                          <p:spTgt spid="28"/>
                                        </p:tgtEl>
                                        <p:attrNameLst>
                                          <p:attrName>ppt_h</p:attrName>
                                        </p:attrNameLst>
                                      </p:cBhvr>
                                      <p:tavLst>
                                        <p:tav tm="0">
                                          <p:val>
                                            <p:strVal val="#ppt_h"/>
                                          </p:val>
                                        </p:tav>
                                        <p:tav tm="100000">
                                          <p:val>
                                            <p:strVal val="#ppt_h"/>
                                          </p:val>
                                        </p:tav>
                                      </p:tavLst>
                                    </p:anim>
                                  </p:childTnLst>
                                </p:cTn>
                              </p:par>
                            </p:childTnLst>
                          </p:cTn>
                        </p:par>
                        <p:par>
                          <p:cTn id="28" fill="hold">
                            <p:stCondLst>
                              <p:cond delay="19200"/>
                            </p:stCondLst>
                            <p:childTnLst>
                              <p:par>
                                <p:cTn id="29" presetID="3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600" decel="100000"/>
                                        <p:tgtEl>
                                          <p:spTgt spid="8"/>
                                        </p:tgtEl>
                                      </p:cBhvr>
                                    </p:animEffect>
                                    <p:anim calcmode="lin" valueType="num">
                                      <p:cBhvr>
                                        <p:cTn id="32" dur="1600" decel="100000" fill="hold"/>
                                        <p:tgtEl>
                                          <p:spTgt spid="8"/>
                                        </p:tgtEl>
                                        <p:attrNameLst>
                                          <p:attrName>style.rotation</p:attrName>
                                        </p:attrNameLst>
                                      </p:cBhvr>
                                      <p:tavLst>
                                        <p:tav tm="0">
                                          <p:val>
                                            <p:fltVal val="-90"/>
                                          </p:val>
                                        </p:tav>
                                        <p:tav tm="100000">
                                          <p:val>
                                            <p:fltVal val="0"/>
                                          </p:val>
                                        </p:tav>
                                      </p:tavLst>
                                    </p:anim>
                                    <p:anim calcmode="lin" valueType="num">
                                      <p:cBhvr>
                                        <p:cTn id="33" dur="1600" decel="100000" fill="hold"/>
                                        <p:tgtEl>
                                          <p:spTgt spid="8"/>
                                        </p:tgtEl>
                                        <p:attrNameLst>
                                          <p:attrName>ppt_x</p:attrName>
                                        </p:attrNameLst>
                                      </p:cBhvr>
                                      <p:tavLst>
                                        <p:tav tm="0">
                                          <p:val>
                                            <p:strVal val="#ppt_x+0.4"/>
                                          </p:val>
                                        </p:tav>
                                        <p:tav tm="100000">
                                          <p:val>
                                            <p:strVal val="#ppt_x-0.05"/>
                                          </p:val>
                                        </p:tav>
                                      </p:tavLst>
                                    </p:anim>
                                    <p:anim calcmode="lin" valueType="num">
                                      <p:cBhvr>
                                        <p:cTn id="34" dur="1600" decel="100000" fill="hold"/>
                                        <p:tgtEl>
                                          <p:spTgt spid="8"/>
                                        </p:tgtEl>
                                        <p:attrNameLst>
                                          <p:attrName>ppt_y</p:attrName>
                                        </p:attrNameLst>
                                      </p:cBhvr>
                                      <p:tavLst>
                                        <p:tav tm="0">
                                          <p:val>
                                            <p:strVal val="#ppt_y-0.4"/>
                                          </p:val>
                                        </p:tav>
                                        <p:tav tm="100000">
                                          <p:val>
                                            <p:strVal val="#ppt_y+0.1"/>
                                          </p:val>
                                        </p:tav>
                                      </p:tavLst>
                                    </p:anim>
                                    <p:anim calcmode="lin" valueType="num">
                                      <p:cBhvr>
                                        <p:cTn id="35" dur="400" accel="100000" fill="hold">
                                          <p:stCondLst>
                                            <p:cond delay="1600"/>
                                          </p:stCondLst>
                                        </p:cTn>
                                        <p:tgtEl>
                                          <p:spTgt spid="8"/>
                                        </p:tgtEl>
                                        <p:attrNameLst>
                                          <p:attrName>ppt_x</p:attrName>
                                        </p:attrNameLst>
                                      </p:cBhvr>
                                      <p:tavLst>
                                        <p:tav tm="0">
                                          <p:val>
                                            <p:strVal val="#ppt_x-0.05"/>
                                          </p:val>
                                        </p:tav>
                                        <p:tav tm="100000">
                                          <p:val>
                                            <p:strVal val="#ppt_x"/>
                                          </p:val>
                                        </p:tav>
                                      </p:tavLst>
                                    </p:anim>
                                    <p:anim calcmode="lin" valueType="num">
                                      <p:cBhvr>
                                        <p:cTn id="36" dur="400" accel="100000" fill="hold">
                                          <p:stCondLst>
                                            <p:cond delay="1600"/>
                                          </p:stCondLst>
                                        </p:cTn>
                                        <p:tgtEl>
                                          <p:spTgt spid="8"/>
                                        </p:tgtEl>
                                        <p:attrNameLst>
                                          <p:attrName>ppt_y</p:attrName>
                                        </p:attrNameLst>
                                      </p:cBhvr>
                                      <p:tavLst>
                                        <p:tav tm="0">
                                          <p:val>
                                            <p:strVal val="#ppt_y+0.1"/>
                                          </p:val>
                                        </p:tav>
                                        <p:tav tm="100000">
                                          <p:val>
                                            <p:strVal val="#ppt_y"/>
                                          </p:val>
                                        </p:tav>
                                      </p:tavLst>
                                    </p:anim>
                                  </p:childTnLst>
                                </p:cTn>
                              </p:par>
                            </p:childTnLst>
                          </p:cTn>
                        </p:par>
                        <p:par>
                          <p:cTn id="37" fill="hold">
                            <p:stCondLst>
                              <p:cond delay="21200"/>
                            </p:stCondLst>
                            <p:childTnLst>
                              <p:par>
                                <p:cTn id="38" presetID="10"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2000"/>
                                        <p:tgtEl>
                                          <p:spTgt spid="18"/>
                                        </p:tgtEl>
                                      </p:cBhvr>
                                    </p:animEffect>
                                  </p:childTnLst>
                                </p:cTn>
                              </p:par>
                            </p:childTnLst>
                          </p:cTn>
                        </p:par>
                        <p:par>
                          <p:cTn id="41" fill="hold">
                            <p:stCondLst>
                              <p:cond delay="23200"/>
                            </p:stCondLst>
                            <p:childTnLst>
                              <p:par>
                                <p:cTn id="42" presetID="45" presetClass="entr" presetSubtype="0" fill="hold" grpId="0" nodeType="afterEffect">
                                  <p:stCondLst>
                                    <p:cond delay="0"/>
                                  </p:stCondLst>
                                  <p:iterate type="lt">
                                    <p:tmPct val="10000"/>
                                  </p:iterate>
                                  <p:childTnLst>
                                    <p:set>
                                      <p:cBhvr>
                                        <p:cTn id="43" dur="1" fill="hold">
                                          <p:stCondLst>
                                            <p:cond delay="0"/>
                                          </p:stCondLst>
                                        </p:cTn>
                                        <p:tgtEl>
                                          <p:spTgt spid="52"/>
                                        </p:tgtEl>
                                        <p:attrNameLst>
                                          <p:attrName>style.visibility</p:attrName>
                                        </p:attrNameLst>
                                      </p:cBhvr>
                                      <p:to>
                                        <p:strVal val="visible"/>
                                      </p:to>
                                    </p:set>
                                    <p:animEffect transition="in" filter="fade">
                                      <p:cBhvr>
                                        <p:cTn id="44" dur="2000"/>
                                        <p:tgtEl>
                                          <p:spTgt spid="52"/>
                                        </p:tgtEl>
                                      </p:cBhvr>
                                    </p:animEffect>
                                    <p:anim calcmode="lin" valueType="num">
                                      <p:cBhvr>
                                        <p:cTn id="45" dur="2000" fill="hold"/>
                                        <p:tgtEl>
                                          <p:spTgt spid="52"/>
                                        </p:tgtEl>
                                        <p:attrNameLst>
                                          <p:attrName>ppt_w</p:attrName>
                                        </p:attrNameLst>
                                      </p:cBhvr>
                                      <p:tavLst>
                                        <p:tav tm="0" fmla="#ppt_w*sin(2.5*pi*$)">
                                          <p:val>
                                            <p:fltVal val="0"/>
                                          </p:val>
                                        </p:tav>
                                        <p:tav tm="100000">
                                          <p:val>
                                            <p:fltVal val="1"/>
                                          </p:val>
                                        </p:tav>
                                      </p:tavLst>
                                    </p:anim>
                                    <p:anim calcmode="lin" valueType="num">
                                      <p:cBhvr>
                                        <p:cTn id="46" dur="2000" fill="hold"/>
                                        <p:tgtEl>
                                          <p:spTgt spid="52"/>
                                        </p:tgtEl>
                                        <p:attrNameLst>
                                          <p:attrName>ppt_h</p:attrName>
                                        </p:attrNameLst>
                                      </p:cBhvr>
                                      <p:tavLst>
                                        <p:tav tm="0">
                                          <p:val>
                                            <p:strVal val="#ppt_h"/>
                                          </p:val>
                                        </p:tav>
                                        <p:tav tm="100000">
                                          <p:val>
                                            <p:strVal val="#ppt_h"/>
                                          </p:val>
                                        </p:tav>
                                      </p:tavLst>
                                    </p:anim>
                                  </p:childTnLst>
                                </p:cTn>
                              </p:par>
                            </p:childTnLst>
                          </p:cTn>
                        </p:par>
                        <p:par>
                          <p:cTn id="47" fill="hold">
                            <p:stCondLst>
                              <p:cond delay="34400"/>
                            </p:stCondLst>
                            <p:childTnLst>
                              <p:par>
                                <p:cTn id="48" presetID="30"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600" decel="100000"/>
                                        <p:tgtEl>
                                          <p:spTgt spid="6"/>
                                        </p:tgtEl>
                                      </p:cBhvr>
                                    </p:animEffect>
                                    <p:anim calcmode="lin" valueType="num">
                                      <p:cBhvr>
                                        <p:cTn id="51" dur="1600" decel="100000" fill="hold"/>
                                        <p:tgtEl>
                                          <p:spTgt spid="6"/>
                                        </p:tgtEl>
                                        <p:attrNameLst>
                                          <p:attrName>style.rotation</p:attrName>
                                        </p:attrNameLst>
                                      </p:cBhvr>
                                      <p:tavLst>
                                        <p:tav tm="0">
                                          <p:val>
                                            <p:fltVal val="-90"/>
                                          </p:val>
                                        </p:tav>
                                        <p:tav tm="100000">
                                          <p:val>
                                            <p:fltVal val="0"/>
                                          </p:val>
                                        </p:tav>
                                      </p:tavLst>
                                    </p:anim>
                                    <p:anim calcmode="lin" valueType="num">
                                      <p:cBhvr>
                                        <p:cTn id="52" dur="1600" decel="100000" fill="hold"/>
                                        <p:tgtEl>
                                          <p:spTgt spid="6"/>
                                        </p:tgtEl>
                                        <p:attrNameLst>
                                          <p:attrName>ppt_x</p:attrName>
                                        </p:attrNameLst>
                                      </p:cBhvr>
                                      <p:tavLst>
                                        <p:tav tm="0">
                                          <p:val>
                                            <p:strVal val="#ppt_x+0.4"/>
                                          </p:val>
                                        </p:tav>
                                        <p:tav tm="100000">
                                          <p:val>
                                            <p:strVal val="#ppt_x-0.05"/>
                                          </p:val>
                                        </p:tav>
                                      </p:tavLst>
                                    </p:anim>
                                    <p:anim calcmode="lin" valueType="num">
                                      <p:cBhvr>
                                        <p:cTn id="53" dur="1600" decel="100000" fill="hold"/>
                                        <p:tgtEl>
                                          <p:spTgt spid="6"/>
                                        </p:tgtEl>
                                        <p:attrNameLst>
                                          <p:attrName>ppt_y</p:attrName>
                                        </p:attrNameLst>
                                      </p:cBhvr>
                                      <p:tavLst>
                                        <p:tav tm="0">
                                          <p:val>
                                            <p:strVal val="#ppt_y-0.4"/>
                                          </p:val>
                                        </p:tav>
                                        <p:tav tm="100000">
                                          <p:val>
                                            <p:strVal val="#ppt_y+0.1"/>
                                          </p:val>
                                        </p:tav>
                                      </p:tavLst>
                                    </p:anim>
                                    <p:anim calcmode="lin" valueType="num">
                                      <p:cBhvr>
                                        <p:cTn id="54" dur="400" accel="100000" fill="hold">
                                          <p:stCondLst>
                                            <p:cond delay="1600"/>
                                          </p:stCondLst>
                                        </p:cTn>
                                        <p:tgtEl>
                                          <p:spTgt spid="6"/>
                                        </p:tgtEl>
                                        <p:attrNameLst>
                                          <p:attrName>ppt_x</p:attrName>
                                        </p:attrNameLst>
                                      </p:cBhvr>
                                      <p:tavLst>
                                        <p:tav tm="0">
                                          <p:val>
                                            <p:strVal val="#ppt_x-0.05"/>
                                          </p:val>
                                        </p:tav>
                                        <p:tav tm="100000">
                                          <p:val>
                                            <p:strVal val="#ppt_x"/>
                                          </p:val>
                                        </p:tav>
                                      </p:tavLst>
                                    </p:anim>
                                    <p:anim calcmode="lin" valueType="num">
                                      <p:cBhvr>
                                        <p:cTn id="55" dur="400" accel="100000" fill="hold">
                                          <p:stCondLst>
                                            <p:cond delay="1600"/>
                                          </p:stCondLst>
                                        </p:cTn>
                                        <p:tgtEl>
                                          <p:spTgt spid="6"/>
                                        </p:tgtEl>
                                        <p:attrNameLst>
                                          <p:attrName>ppt_y</p:attrName>
                                        </p:attrNameLst>
                                      </p:cBhvr>
                                      <p:tavLst>
                                        <p:tav tm="0">
                                          <p:val>
                                            <p:strVal val="#ppt_y+0.1"/>
                                          </p:val>
                                        </p:tav>
                                        <p:tav tm="100000">
                                          <p:val>
                                            <p:strVal val="#ppt_y"/>
                                          </p:val>
                                        </p:tav>
                                      </p:tavLst>
                                    </p:anim>
                                  </p:childTnLst>
                                </p:cTn>
                              </p:par>
                            </p:childTnLst>
                          </p:cTn>
                        </p:par>
                        <p:par>
                          <p:cTn id="56" fill="hold">
                            <p:stCondLst>
                              <p:cond delay="36400"/>
                            </p:stCondLst>
                            <p:childTnLst>
                              <p:par>
                                <p:cTn id="57" presetID="10"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000"/>
                                        <p:tgtEl>
                                          <p:spTgt spid="19"/>
                                        </p:tgtEl>
                                      </p:cBhvr>
                                    </p:animEffect>
                                  </p:childTnLst>
                                </p:cTn>
                              </p:par>
                            </p:childTnLst>
                          </p:cTn>
                        </p:par>
                        <p:par>
                          <p:cTn id="60" fill="hold">
                            <p:stCondLst>
                              <p:cond delay="38400"/>
                            </p:stCondLst>
                            <p:childTnLst>
                              <p:par>
                                <p:cTn id="61" presetID="31" presetClass="entr" presetSubtype="0" fill="hold" grpId="0" nodeType="afterEffect">
                                  <p:stCondLst>
                                    <p:cond delay="0"/>
                                  </p:stCondLst>
                                  <p:iterate type="lt">
                                    <p:tmPct val="5000"/>
                                  </p:iterate>
                                  <p:childTnLst>
                                    <p:set>
                                      <p:cBhvr>
                                        <p:cTn id="62" dur="1" fill="hold">
                                          <p:stCondLst>
                                            <p:cond delay="0"/>
                                          </p:stCondLst>
                                        </p:cTn>
                                        <p:tgtEl>
                                          <p:spTgt spid="29"/>
                                        </p:tgtEl>
                                        <p:attrNameLst>
                                          <p:attrName>style.visibility</p:attrName>
                                        </p:attrNameLst>
                                      </p:cBhvr>
                                      <p:to>
                                        <p:strVal val="visible"/>
                                      </p:to>
                                    </p:set>
                                    <p:anim calcmode="lin" valueType="num">
                                      <p:cBhvr>
                                        <p:cTn id="63" dur="2000" fill="hold"/>
                                        <p:tgtEl>
                                          <p:spTgt spid="29"/>
                                        </p:tgtEl>
                                        <p:attrNameLst>
                                          <p:attrName>ppt_w</p:attrName>
                                        </p:attrNameLst>
                                      </p:cBhvr>
                                      <p:tavLst>
                                        <p:tav tm="0">
                                          <p:val>
                                            <p:fltVal val="0"/>
                                          </p:val>
                                        </p:tav>
                                        <p:tav tm="100000">
                                          <p:val>
                                            <p:strVal val="#ppt_w"/>
                                          </p:val>
                                        </p:tav>
                                      </p:tavLst>
                                    </p:anim>
                                    <p:anim calcmode="lin" valueType="num">
                                      <p:cBhvr>
                                        <p:cTn id="64" dur="2000" fill="hold"/>
                                        <p:tgtEl>
                                          <p:spTgt spid="29"/>
                                        </p:tgtEl>
                                        <p:attrNameLst>
                                          <p:attrName>ppt_h</p:attrName>
                                        </p:attrNameLst>
                                      </p:cBhvr>
                                      <p:tavLst>
                                        <p:tav tm="0">
                                          <p:val>
                                            <p:fltVal val="0"/>
                                          </p:val>
                                        </p:tav>
                                        <p:tav tm="100000">
                                          <p:val>
                                            <p:strVal val="#ppt_h"/>
                                          </p:val>
                                        </p:tav>
                                      </p:tavLst>
                                    </p:anim>
                                    <p:anim calcmode="lin" valueType="num">
                                      <p:cBhvr>
                                        <p:cTn id="65" dur="2000" fill="hold"/>
                                        <p:tgtEl>
                                          <p:spTgt spid="29"/>
                                        </p:tgtEl>
                                        <p:attrNameLst>
                                          <p:attrName>style.rotation</p:attrName>
                                        </p:attrNameLst>
                                      </p:cBhvr>
                                      <p:tavLst>
                                        <p:tav tm="0">
                                          <p:val>
                                            <p:fltVal val="90"/>
                                          </p:val>
                                        </p:tav>
                                        <p:tav tm="100000">
                                          <p:val>
                                            <p:fltVal val="0"/>
                                          </p:val>
                                        </p:tav>
                                      </p:tavLst>
                                    </p:anim>
                                    <p:animEffect transition="in" filter="fade">
                                      <p:cBhvr>
                                        <p:cTn id="66" dur="2000"/>
                                        <p:tgtEl>
                                          <p:spTgt spid="29"/>
                                        </p:tgtEl>
                                      </p:cBhvr>
                                    </p:animEffect>
                                  </p:childTnLst>
                                </p:cTn>
                              </p:par>
                            </p:childTnLst>
                          </p:cTn>
                        </p:par>
                        <p:par>
                          <p:cTn id="67" fill="hold">
                            <p:stCondLst>
                              <p:cond delay="44600"/>
                            </p:stCondLst>
                            <p:childTnLst>
                              <p:par>
                                <p:cTn id="68" presetID="30" presetClass="entr" presetSubtype="0"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fade">
                                      <p:cBhvr>
                                        <p:cTn id="70" dur="1600" decel="100000"/>
                                        <p:tgtEl>
                                          <p:spTgt spid="7"/>
                                        </p:tgtEl>
                                      </p:cBhvr>
                                    </p:animEffect>
                                    <p:anim calcmode="lin" valueType="num">
                                      <p:cBhvr>
                                        <p:cTn id="71" dur="1600" decel="100000" fill="hold"/>
                                        <p:tgtEl>
                                          <p:spTgt spid="7"/>
                                        </p:tgtEl>
                                        <p:attrNameLst>
                                          <p:attrName>style.rotation</p:attrName>
                                        </p:attrNameLst>
                                      </p:cBhvr>
                                      <p:tavLst>
                                        <p:tav tm="0">
                                          <p:val>
                                            <p:fltVal val="-90"/>
                                          </p:val>
                                        </p:tav>
                                        <p:tav tm="100000">
                                          <p:val>
                                            <p:fltVal val="0"/>
                                          </p:val>
                                        </p:tav>
                                      </p:tavLst>
                                    </p:anim>
                                    <p:anim calcmode="lin" valueType="num">
                                      <p:cBhvr>
                                        <p:cTn id="72" dur="1600" decel="100000" fill="hold"/>
                                        <p:tgtEl>
                                          <p:spTgt spid="7"/>
                                        </p:tgtEl>
                                        <p:attrNameLst>
                                          <p:attrName>ppt_x</p:attrName>
                                        </p:attrNameLst>
                                      </p:cBhvr>
                                      <p:tavLst>
                                        <p:tav tm="0">
                                          <p:val>
                                            <p:strVal val="#ppt_x+0.4"/>
                                          </p:val>
                                        </p:tav>
                                        <p:tav tm="100000">
                                          <p:val>
                                            <p:strVal val="#ppt_x-0.05"/>
                                          </p:val>
                                        </p:tav>
                                      </p:tavLst>
                                    </p:anim>
                                    <p:anim calcmode="lin" valueType="num">
                                      <p:cBhvr>
                                        <p:cTn id="73" dur="1600" decel="100000" fill="hold"/>
                                        <p:tgtEl>
                                          <p:spTgt spid="7"/>
                                        </p:tgtEl>
                                        <p:attrNameLst>
                                          <p:attrName>ppt_y</p:attrName>
                                        </p:attrNameLst>
                                      </p:cBhvr>
                                      <p:tavLst>
                                        <p:tav tm="0">
                                          <p:val>
                                            <p:strVal val="#ppt_y-0.4"/>
                                          </p:val>
                                        </p:tav>
                                        <p:tav tm="100000">
                                          <p:val>
                                            <p:strVal val="#ppt_y+0.1"/>
                                          </p:val>
                                        </p:tav>
                                      </p:tavLst>
                                    </p:anim>
                                    <p:anim calcmode="lin" valueType="num">
                                      <p:cBhvr>
                                        <p:cTn id="74" dur="400" accel="100000" fill="hold">
                                          <p:stCondLst>
                                            <p:cond delay="1600"/>
                                          </p:stCondLst>
                                        </p:cTn>
                                        <p:tgtEl>
                                          <p:spTgt spid="7"/>
                                        </p:tgtEl>
                                        <p:attrNameLst>
                                          <p:attrName>ppt_x</p:attrName>
                                        </p:attrNameLst>
                                      </p:cBhvr>
                                      <p:tavLst>
                                        <p:tav tm="0">
                                          <p:val>
                                            <p:strVal val="#ppt_x-0.05"/>
                                          </p:val>
                                        </p:tav>
                                        <p:tav tm="100000">
                                          <p:val>
                                            <p:strVal val="#ppt_x"/>
                                          </p:val>
                                        </p:tav>
                                      </p:tavLst>
                                    </p:anim>
                                    <p:anim calcmode="lin" valueType="num">
                                      <p:cBhvr>
                                        <p:cTn id="75" dur="400" accel="100000" fill="hold">
                                          <p:stCondLst>
                                            <p:cond delay="1600"/>
                                          </p:stCondLst>
                                        </p:cTn>
                                        <p:tgtEl>
                                          <p:spTgt spid="7"/>
                                        </p:tgtEl>
                                        <p:attrNameLst>
                                          <p:attrName>ppt_y</p:attrName>
                                        </p:attrNameLst>
                                      </p:cBhvr>
                                      <p:tavLst>
                                        <p:tav tm="0">
                                          <p:val>
                                            <p:strVal val="#ppt_y+0.1"/>
                                          </p:val>
                                        </p:tav>
                                        <p:tav tm="100000">
                                          <p:val>
                                            <p:strVal val="#ppt_y"/>
                                          </p:val>
                                        </p:tav>
                                      </p:tavLst>
                                    </p:anim>
                                  </p:childTnLst>
                                </p:cTn>
                              </p:par>
                            </p:childTnLst>
                          </p:cTn>
                        </p:par>
                        <p:par>
                          <p:cTn id="76" fill="hold">
                            <p:stCondLst>
                              <p:cond delay="46600"/>
                            </p:stCondLst>
                            <p:childTnLst>
                              <p:par>
                                <p:cTn id="77" presetID="10" presetClass="entr" presetSubtype="0"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2000"/>
                                        <p:tgtEl>
                                          <p:spTgt spid="20"/>
                                        </p:tgtEl>
                                      </p:cBhvr>
                                    </p:animEffect>
                                  </p:childTnLst>
                                </p:cTn>
                              </p:par>
                            </p:childTnLst>
                          </p:cTn>
                        </p:par>
                        <p:par>
                          <p:cTn id="80" fill="hold">
                            <p:stCondLst>
                              <p:cond delay="48600"/>
                            </p:stCondLst>
                            <p:childTnLst>
                              <p:par>
                                <p:cTn id="81" presetID="31" presetClass="entr" presetSubtype="0" fill="hold" grpId="0" nodeType="afterEffect">
                                  <p:stCondLst>
                                    <p:cond delay="0"/>
                                  </p:stCondLst>
                                  <p:iterate type="lt">
                                    <p:tmPct val="5000"/>
                                  </p:iterate>
                                  <p:childTnLst>
                                    <p:set>
                                      <p:cBhvr>
                                        <p:cTn id="82" dur="1" fill="hold">
                                          <p:stCondLst>
                                            <p:cond delay="0"/>
                                          </p:stCondLst>
                                        </p:cTn>
                                        <p:tgtEl>
                                          <p:spTgt spid="51"/>
                                        </p:tgtEl>
                                        <p:attrNameLst>
                                          <p:attrName>style.visibility</p:attrName>
                                        </p:attrNameLst>
                                      </p:cBhvr>
                                      <p:to>
                                        <p:strVal val="visible"/>
                                      </p:to>
                                    </p:set>
                                    <p:anim calcmode="lin" valueType="num">
                                      <p:cBhvr>
                                        <p:cTn id="83" dur="2000" fill="hold"/>
                                        <p:tgtEl>
                                          <p:spTgt spid="51"/>
                                        </p:tgtEl>
                                        <p:attrNameLst>
                                          <p:attrName>ppt_w</p:attrName>
                                        </p:attrNameLst>
                                      </p:cBhvr>
                                      <p:tavLst>
                                        <p:tav tm="0">
                                          <p:val>
                                            <p:fltVal val="0"/>
                                          </p:val>
                                        </p:tav>
                                        <p:tav tm="100000">
                                          <p:val>
                                            <p:strVal val="#ppt_w"/>
                                          </p:val>
                                        </p:tav>
                                      </p:tavLst>
                                    </p:anim>
                                    <p:anim calcmode="lin" valueType="num">
                                      <p:cBhvr>
                                        <p:cTn id="84" dur="2000" fill="hold"/>
                                        <p:tgtEl>
                                          <p:spTgt spid="51"/>
                                        </p:tgtEl>
                                        <p:attrNameLst>
                                          <p:attrName>ppt_h</p:attrName>
                                        </p:attrNameLst>
                                      </p:cBhvr>
                                      <p:tavLst>
                                        <p:tav tm="0">
                                          <p:val>
                                            <p:fltVal val="0"/>
                                          </p:val>
                                        </p:tav>
                                        <p:tav tm="100000">
                                          <p:val>
                                            <p:strVal val="#ppt_h"/>
                                          </p:val>
                                        </p:tav>
                                      </p:tavLst>
                                    </p:anim>
                                    <p:anim calcmode="lin" valueType="num">
                                      <p:cBhvr>
                                        <p:cTn id="85" dur="2000" fill="hold"/>
                                        <p:tgtEl>
                                          <p:spTgt spid="51"/>
                                        </p:tgtEl>
                                        <p:attrNameLst>
                                          <p:attrName>style.rotation</p:attrName>
                                        </p:attrNameLst>
                                      </p:cBhvr>
                                      <p:tavLst>
                                        <p:tav tm="0">
                                          <p:val>
                                            <p:fltVal val="90"/>
                                          </p:val>
                                        </p:tav>
                                        <p:tav tm="100000">
                                          <p:val>
                                            <p:fltVal val="0"/>
                                          </p:val>
                                        </p:tav>
                                      </p:tavLst>
                                    </p:anim>
                                    <p:animEffect transition="in" filter="fade">
                                      <p:cBhvr>
                                        <p:cTn id="86"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28" grpId="0"/>
      <p:bldP spid="29" grpId="0"/>
      <p:bldP spid="51" grpId="0"/>
      <p:bldP spid="5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Y ahora… ¿qué hago?</a:t>
            </a:r>
            <a:endParaRPr lang="es-MX" dirty="0"/>
          </a:p>
        </p:txBody>
      </p:sp>
      <p:sp>
        <p:nvSpPr>
          <p:cNvPr id="3" name="2 Marcador de contenido"/>
          <p:cNvSpPr>
            <a:spLocks noGrp="1"/>
          </p:cNvSpPr>
          <p:nvPr>
            <p:ph idx="1"/>
          </p:nvPr>
        </p:nvSpPr>
        <p:spPr/>
        <p:txBody>
          <a:bodyPr anchor="ctr">
            <a:normAutofit/>
          </a:bodyPr>
          <a:lstStyle/>
          <a:p>
            <a:pPr algn="ctr">
              <a:lnSpc>
                <a:spcPct val="100000"/>
              </a:lnSpc>
              <a:buNone/>
            </a:pPr>
            <a:r>
              <a:rPr lang="es-MX" sz="6000" b="1" dirty="0" smtClean="0">
                <a:effectLst>
                  <a:outerShdw blurRad="38100" dist="38100" dir="2700000" algn="tl">
                    <a:srgbClr val="000000">
                      <a:alpha val="43137"/>
                    </a:srgbClr>
                  </a:outerShdw>
                </a:effectLst>
              </a:rPr>
              <a:t>Puesta en común</a:t>
            </a:r>
            <a:endParaRPr lang="es-MX" sz="6000" b="1"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40</a:t>
            </a:fld>
            <a:endParaRPr lang="es-MX"/>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Y ahora… ¿qué hago?</a:t>
            </a:r>
            <a:endParaRPr lang="es-MX" dirty="0"/>
          </a:p>
        </p:txBody>
      </p:sp>
      <p:sp>
        <p:nvSpPr>
          <p:cNvPr id="3" name="2 Marcador de contenido"/>
          <p:cNvSpPr>
            <a:spLocks noGrp="1"/>
          </p:cNvSpPr>
          <p:nvPr>
            <p:ph idx="1"/>
          </p:nvPr>
        </p:nvSpPr>
        <p:spPr/>
        <p:txBody>
          <a:bodyPr anchor="ctr">
            <a:normAutofit/>
          </a:bodyPr>
          <a:lstStyle/>
          <a:p>
            <a:pPr algn="ctr">
              <a:lnSpc>
                <a:spcPct val="100000"/>
              </a:lnSpc>
              <a:buNone/>
            </a:pPr>
            <a:r>
              <a:rPr lang="es-MX" sz="6000" b="1" dirty="0" smtClean="0">
                <a:effectLst>
                  <a:outerShdw blurRad="38100" dist="38100" dir="2700000" algn="tl">
                    <a:srgbClr val="000000">
                      <a:alpha val="43137"/>
                    </a:srgbClr>
                  </a:outerShdw>
                </a:effectLst>
              </a:rPr>
              <a:t>Conclusión</a:t>
            </a:r>
            <a:endParaRPr lang="es-MX" sz="6000" b="1"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41</a:t>
            </a:fld>
            <a:endParaRPr lang="es-MX"/>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fontScale="90000"/>
          </a:bodyPr>
          <a:lstStyle/>
          <a:p>
            <a:pPr algn="r"/>
            <a:r>
              <a:rPr lang="es-MX" dirty="0" smtClean="0"/>
              <a:t/>
            </a:r>
            <a:br>
              <a:rPr lang="es-MX" dirty="0" smtClean="0"/>
            </a:br>
            <a:r>
              <a:rPr lang="es-MX" dirty="0" smtClean="0"/>
              <a:t>DOS Y DOS SON CINCO</a:t>
            </a:r>
            <a:br>
              <a:rPr lang="es-MX" dirty="0" smtClean="0"/>
            </a:b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42</a:t>
            </a:fld>
            <a:endParaRPr lang="es-MX"/>
          </a:p>
        </p:txBody>
      </p:sp>
      <p:sp>
        <p:nvSpPr>
          <p:cNvPr id="7"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PLANEACIÓN Y GESTIÓN DE PROYECTOS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DESARROLLAR Y GESTIONAR PROYECTOS</a:t>
            </a:r>
            <a:endParaRPr lang="es-MX"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Dos y dos son cinco</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43</a:t>
            </a:fld>
            <a:endParaRPr lang="es-MX"/>
          </a:p>
        </p:txBody>
      </p:sp>
      <p:sp>
        <p:nvSpPr>
          <p:cNvPr id="5" name="2 Marcador de contenido"/>
          <p:cNvSpPr>
            <a:spLocks noGrp="1"/>
          </p:cNvSpPr>
          <p:nvPr>
            <p:ph idx="1"/>
          </p:nvPr>
        </p:nvSpPr>
        <p:spPr>
          <a:xfrm>
            <a:off x="467544" y="1268760"/>
            <a:ext cx="8229600" cy="4741987"/>
          </a:xfrm>
        </p:spPr>
        <p:txBody>
          <a:bodyPr>
            <a:normAutofit/>
          </a:bodyPr>
          <a:lstStyle/>
          <a:p>
            <a:r>
              <a:rPr lang="es-MX" sz="1600" dirty="0" smtClean="0"/>
              <a:t>El </a:t>
            </a:r>
            <a:r>
              <a:rPr lang="es-MX" sz="1600" b="1" dirty="0" smtClean="0"/>
              <a:t>objetivo</a:t>
            </a:r>
            <a:r>
              <a:rPr lang="es-MX" sz="1600" dirty="0" smtClean="0"/>
              <a:t> de la actividad es  ejercitar el uso de un presupuesto, en el marco de un proyecto. Para ello, los aprendizajes esperados son:</a:t>
            </a:r>
          </a:p>
          <a:p>
            <a:pPr algn="just"/>
            <a:endParaRPr lang="es-MX" sz="1600" dirty="0" smtClean="0"/>
          </a:p>
          <a:p>
            <a:pPr lvl="1"/>
            <a:r>
              <a:rPr lang="es-MX" sz="1600" b="1" u="sng" dirty="0" smtClean="0"/>
              <a:t>Conocimiento</a:t>
            </a:r>
            <a:r>
              <a:rPr lang="es-MX" sz="1600" b="1" dirty="0" smtClean="0"/>
              <a:t>:</a:t>
            </a:r>
            <a:r>
              <a:rPr lang="es-MX" sz="1600" dirty="0" smtClean="0"/>
              <a:t> </a:t>
            </a:r>
            <a:r>
              <a:rPr lang="es-MX" sz="1600" dirty="0" smtClean="0">
                <a:solidFill>
                  <a:schemeClr val="dk1"/>
                </a:solidFill>
              </a:rPr>
              <a:t>Reconocer las potencialidades de un “presupuesto”, como herramienta de planificación y manejo de los recursos económicos de un proyecto. </a:t>
            </a:r>
            <a:endParaRPr lang="es-MX" sz="1600" dirty="0" smtClean="0"/>
          </a:p>
          <a:p>
            <a:pPr lvl="1" algn="just"/>
            <a:endParaRPr lang="es-MX" sz="1600" b="1" u="sng" dirty="0" smtClean="0"/>
          </a:p>
          <a:p>
            <a:pPr lvl="1"/>
            <a:r>
              <a:rPr lang="es-MX" sz="1600" b="1" u="sng" dirty="0" smtClean="0"/>
              <a:t>Habilidad</a:t>
            </a:r>
            <a:r>
              <a:rPr lang="es-MX" sz="1600" dirty="0" smtClean="0"/>
              <a:t>: Utilizar el  “presupuesto” como una herramienta para lograr la máxima eficiencia en el desarrollo de un proyecto.</a:t>
            </a:r>
          </a:p>
          <a:p>
            <a:pPr lvl="1" algn="just"/>
            <a:endParaRPr lang="es-MX" sz="1600" b="1" u="sng" dirty="0" smtClean="0"/>
          </a:p>
          <a:p>
            <a:pPr lvl="1"/>
            <a:r>
              <a:rPr lang="es-MX" sz="1600" b="1" u="sng" dirty="0" smtClean="0"/>
              <a:t>Actitud</a:t>
            </a:r>
            <a:r>
              <a:rPr lang="es-MX" sz="1600" b="1" dirty="0" smtClean="0"/>
              <a:t>:</a:t>
            </a:r>
            <a:r>
              <a:rPr lang="es-MX" sz="1600" dirty="0" smtClean="0"/>
              <a:t> </a:t>
            </a:r>
            <a:r>
              <a:rPr lang="es-MX" sz="1600" dirty="0" smtClean="0">
                <a:solidFill>
                  <a:schemeClr val="dk1"/>
                </a:solidFill>
              </a:rPr>
              <a:t>Estimular la disposición a utilizar instrumentos que den consistencia a los proyectos.</a:t>
            </a:r>
          </a:p>
          <a:p>
            <a:endParaRPr lang="es-MX"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par>
                          <p:cTn id="12" fill="hold">
                            <p:stCondLst>
                              <p:cond delay="6150"/>
                            </p:stCondLst>
                            <p:childTnLst>
                              <p:par>
                                <p:cTn id="13" presetID="29"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p:cTn id="15" dur="5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16" dur="5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500"/>
                                        <p:tgtEl>
                                          <p:spTgt spid="5">
                                            <p:txEl>
                                              <p:pRg st="2" end="2"/>
                                            </p:txEl>
                                          </p:spTgt>
                                        </p:tgtEl>
                                      </p:cBhvr>
                                    </p:animEffect>
                                  </p:childTnLst>
                                </p:cTn>
                              </p:par>
                            </p:childTnLst>
                          </p:cTn>
                        </p:par>
                        <p:par>
                          <p:cTn id="18" fill="hold">
                            <p:stCondLst>
                              <p:cond delay="6650"/>
                            </p:stCondLst>
                            <p:childTnLst>
                              <p:par>
                                <p:cTn id="19" presetID="29" presetClass="entr" presetSubtype="0" fill="hold" nodeType="after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 calcmode="lin" valueType="num">
                                      <p:cBhvr>
                                        <p:cTn id="21" dur="500" fill="hold"/>
                                        <p:tgtEl>
                                          <p:spTgt spid="5">
                                            <p:txEl>
                                              <p:pRg st="4" end="4"/>
                                            </p:txEl>
                                          </p:spTgt>
                                        </p:tgtEl>
                                        <p:attrNameLst>
                                          <p:attrName>ppt_x</p:attrName>
                                        </p:attrNameLst>
                                      </p:cBhvr>
                                      <p:tavLst>
                                        <p:tav tm="0">
                                          <p:val>
                                            <p:strVal val="#ppt_x-.2"/>
                                          </p:val>
                                        </p:tav>
                                        <p:tav tm="100000">
                                          <p:val>
                                            <p:strVal val="#ppt_x"/>
                                          </p:val>
                                        </p:tav>
                                      </p:tavLst>
                                    </p:anim>
                                    <p:anim calcmode="lin" valueType="num">
                                      <p:cBhvr>
                                        <p:cTn id="22" dur="500" fill="hold"/>
                                        <p:tgtEl>
                                          <p:spTgt spid="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3" dur="500"/>
                                        <p:tgtEl>
                                          <p:spTgt spid="5">
                                            <p:txEl>
                                              <p:pRg st="4" end="4"/>
                                            </p:txEl>
                                          </p:spTgt>
                                        </p:tgtEl>
                                      </p:cBhvr>
                                    </p:animEffect>
                                  </p:childTnLst>
                                </p:cTn>
                              </p:par>
                            </p:childTnLst>
                          </p:cTn>
                        </p:par>
                        <p:par>
                          <p:cTn id="24" fill="hold">
                            <p:stCondLst>
                              <p:cond delay="7150"/>
                            </p:stCondLst>
                            <p:childTnLst>
                              <p:par>
                                <p:cTn id="25" presetID="29" presetClass="entr" presetSubtype="0" fill="hold" nodeType="after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 calcmode="lin" valueType="num">
                                      <p:cBhvr>
                                        <p:cTn id="27" dur="500" fill="hold"/>
                                        <p:tgtEl>
                                          <p:spTgt spid="5">
                                            <p:txEl>
                                              <p:pRg st="6" end="6"/>
                                            </p:txEl>
                                          </p:spTgt>
                                        </p:tgtEl>
                                        <p:attrNameLst>
                                          <p:attrName>ppt_x</p:attrName>
                                        </p:attrNameLst>
                                      </p:cBhvr>
                                      <p:tavLst>
                                        <p:tav tm="0">
                                          <p:val>
                                            <p:strVal val="#ppt_x-.2"/>
                                          </p:val>
                                        </p:tav>
                                        <p:tav tm="100000">
                                          <p:val>
                                            <p:strVal val="#ppt_x"/>
                                          </p:val>
                                        </p:tav>
                                      </p:tavLst>
                                    </p:anim>
                                    <p:anim calcmode="lin" valueType="num">
                                      <p:cBhvr>
                                        <p:cTn id="28" dur="500" fill="hold"/>
                                        <p:tgtEl>
                                          <p:spTgt spid="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9"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Dos y dos son cinco</a:t>
            </a:r>
            <a:endParaRPr lang="es-ES" dirty="0"/>
          </a:p>
        </p:txBody>
      </p:sp>
      <p:sp>
        <p:nvSpPr>
          <p:cNvPr id="3" name="2 Marcador de contenido"/>
          <p:cNvSpPr>
            <a:spLocks noGrp="1"/>
          </p:cNvSpPr>
          <p:nvPr>
            <p:ph idx="1"/>
          </p:nvPr>
        </p:nvSpPr>
        <p:spPr/>
        <p:txBody>
          <a:bodyPr>
            <a:normAutofit fontScale="70000" lnSpcReduction="20000"/>
          </a:bodyPr>
          <a:lstStyle/>
          <a:p>
            <a:r>
              <a:rPr lang="es-MX" dirty="0" smtClean="0"/>
              <a:t>Un </a:t>
            </a:r>
            <a:r>
              <a:rPr lang="es-MX" b="1" dirty="0" smtClean="0"/>
              <a:t>proyecto</a:t>
            </a:r>
            <a:r>
              <a:rPr lang="es-MX" dirty="0" smtClean="0"/>
              <a:t> normalmente involucra </a:t>
            </a:r>
            <a:r>
              <a:rPr lang="es-MX" b="1" dirty="0" smtClean="0"/>
              <a:t>ingresos</a:t>
            </a:r>
            <a:r>
              <a:rPr lang="es-MX" dirty="0" smtClean="0"/>
              <a:t>, </a:t>
            </a:r>
            <a:r>
              <a:rPr lang="es-MX" b="1" dirty="0" smtClean="0"/>
              <a:t>gastos</a:t>
            </a:r>
            <a:r>
              <a:rPr lang="es-MX" dirty="0" smtClean="0"/>
              <a:t>, </a:t>
            </a:r>
            <a:r>
              <a:rPr lang="es-MX" b="1" dirty="0" smtClean="0"/>
              <a:t>utilidades</a:t>
            </a:r>
            <a:r>
              <a:rPr lang="es-MX" dirty="0" smtClean="0"/>
              <a:t> y, </a:t>
            </a:r>
            <a:r>
              <a:rPr lang="es-MX" b="1" dirty="0" smtClean="0">
                <a:solidFill>
                  <a:schemeClr val="tx1"/>
                </a:solidFill>
              </a:rPr>
              <a:t>a veces, </a:t>
            </a:r>
            <a:r>
              <a:rPr lang="es-MX" b="1" dirty="0" smtClean="0">
                <a:solidFill>
                  <a:srgbClr val="FF0000"/>
                </a:solidFill>
              </a:rPr>
              <a:t>pérdidas</a:t>
            </a:r>
            <a:r>
              <a:rPr lang="es-MX" dirty="0" smtClean="0"/>
              <a:t>. Todos estos movimientos de dinero deben estimarse en un determinado horizonte de tiempo, a través de la herramienta denominada “presupuesto”.</a:t>
            </a:r>
            <a:endParaRPr lang="es-ES" dirty="0" smtClean="0"/>
          </a:p>
          <a:p>
            <a:pPr>
              <a:buNone/>
            </a:pPr>
            <a:endParaRPr lang="es-ES" dirty="0" smtClean="0"/>
          </a:p>
          <a:p>
            <a:r>
              <a:rPr lang="es-MX" dirty="0" smtClean="0"/>
              <a:t>Un presupuesto es un plan de ayuda para programar en el tiempo, en forma ordenada, los gastos, los ingresos y las utilidades, cuando se trata de un proyecto económicamente rentable. </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44</a:t>
            </a:fld>
            <a:endParaRPr lang="es-MX"/>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45</a:t>
            </a:fld>
            <a:endParaRPr lang="es-MX"/>
          </a:p>
        </p:txBody>
      </p:sp>
      <p:graphicFrame>
        <p:nvGraphicFramePr>
          <p:cNvPr id="5" name="4 Tabla"/>
          <p:cNvGraphicFramePr>
            <a:graphicFrameLocks noGrp="1"/>
          </p:cNvGraphicFramePr>
          <p:nvPr/>
        </p:nvGraphicFramePr>
        <p:xfrm>
          <a:off x="395536" y="1397000"/>
          <a:ext cx="8280920" cy="4480560"/>
        </p:xfrm>
        <a:graphic>
          <a:graphicData uri="http://schemas.openxmlformats.org/drawingml/2006/table">
            <a:tbl>
              <a:tblPr firstRow="1" bandRow="1">
                <a:tableStyleId>{85BE263C-DBD7-4A20-BB59-AAB30ACAA65A}</a:tableStyleId>
              </a:tblPr>
              <a:tblGrid>
                <a:gridCol w="1728192"/>
                <a:gridCol w="6552728"/>
              </a:tblGrid>
              <a:tr h="370840">
                <a:tc gridSpan="2">
                  <a:txBody>
                    <a:bodyPr/>
                    <a:lstStyle/>
                    <a:p>
                      <a:pPr algn="ctr"/>
                      <a:r>
                        <a:rPr lang="es-MX" sz="2400" dirty="0" smtClean="0"/>
                        <a:t>Beneficios de un presupuesto bien construido</a:t>
                      </a:r>
                      <a:endParaRPr lang="es-ES" sz="2400" dirty="0"/>
                    </a:p>
                  </a:txBody>
                  <a:tcPr/>
                </a:tc>
                <a:tc hMerge="1">
                  <a:txBody>
                    <a:bodyPr/>
                    <a:lstStyle/>
                    <a:p>
                      <a:endParaRPr lang="es-ES" dirty="0"/>
                    </a:p>
                  </a:txBody>
                  <a:tcPr/>
                </a:tc>
              </a:tr>
              <a:tr h="370840">
                <a:tc>
                  <a:txBody>
                    <a:bodyPr/>
                    <a:lstStyle/>
                    <a:p>
                      <a:r>
                        <a:rPr lang="es-MX" dirty="0" smtClean="0"/>
                        <a:t>Planeamiento.</a:t>
                      </a:r>
                      <a:endParaRPr lang="es-ES" b="1" dirty="0"/>
                    </a:p>
                  </a:txBody>
                  <a:tcPr/>
                </a:tc>
                <a:tc>
                  <a:txBody>
                    <a:bodyPr/>
                    <a:lstStyle/>
                    <a:p>
                      <a:pPr algn="just"/>
                      <a:r>
                        <a:rPr lang="es-MX" sz="2000" dirty="0" smtClean="0"/>
                        <a:t>Permite administrar el dinero, previendo que los ingresos y los gastos estén en equilibrio.</a:t>
                      </a:r>
                      <a:endParaRPr lang="es-ES" sz="2000" dirty="0"/>
                    </a:p>
                  </a:txBody>
                  <a:tcPr/>
                </a:tc>
              </a:tr>
              <a:tr h="370840">
                <a:tc>
                  <a:txBody>
                    <a:bodyPr/>
                    <a:lstStyle/>
                    <a:p>
                      <a:r>
                        <a:rPr lang="es-MX" dirty="0" smtClean="0"/>
                        <a:t>Coordinación.</a:t>
                      </a:r>
                      <a:endParaRPr lang="es-ES" b="1" dirty="0"/>
                    </a:p>
                  </a:txBody>
                  <a:tcPr/>
                </a:tc>
                <a:tc>
                  <a:txBody>
                    <a:bodyPr/>
                    <a:lstStyle/>
                    <a:p>
                      <a:pPr algn="just"/>
                      <a:r>
                        <a:rPr lang="es-MX" sz="2000" dirty="0" smtClean="0"/>
                        <a:t>Facilita la comunicación con otras personas, en particular respecto de las metas económicas que se quiera alcanzar en un determinado proyecto.</a:t>
                      </a:r>
                      <a:endParaRPr lang="es-ES" sz="2000" dirty="0"/>
                    </a:p>
                  </a:txBody>
                  <a:tcPr/>
                </a:tc>
              </a:tr>
              <a:tr h="370840">
                <a:tc>
                  <a:txBody>
                    <a:bodyPr/>
                    <a:lstStyle/>
                    <a:p>
                      <a:r>
                        <a:rPr lang="es-MX" dirty="0" smtClean="0"/>
                        <a:t>Motivación.</a:t>
                      </a:r>
                      <a:endParaRPr lang="es-ES" b="1" dirty="0"/>
                    </a:p>
                  </a:txBody>
                  <a:tcPr/>
                </a:tc>
                <a:tc>
                  <a:txBody>
                    <a:bodyPr/>
                    <a:lstStyle/>
                    <a:p>
                      <a:pPr algn="just"/>
                      <a:r>
                        <a:rPr lang="es-MX" sz="2000" dirty="0" smtClean="0"/>
                        <a:t>Contribuye al logro de metas de mediano y largo plazo, mediante el cumplimiento de objetivos de corto plazo.</a:t>
                      </a:r>
                      <a:endParaRPr lang="es-ES" sz="2000" dirty="0"/>
                    </a:p>
                  </a:txBody>
                  <a:tcPr/>
                </a:tc>
              </a:tr>
              <a:tr h="370840">
                <a:tc>
                  <a:txBody>
                    <a:bodyPr/>
                    <a:lstStyle/>
                    <a:p>
                      <a:r>
                        <a:rPr lang="es-MX" dirty="0" smtClean="0"/>
                        <a:t>Control.</a:t>
                      </a:r>
                      <a:endParaRPr lang="es-ES" b="1" dirty="0"/>
                    </a:p>
                  </a:txBody>
                  <a:tcPr/>
                </a:tc>
                <a:tc>
                  <a:txBody>
                    <a:bodyPr/>
                    <a:lstStyle/>
                    <a:p>
                      <a:pPr algn="just"/>
                      <a:r>
                        <a:rPr lang="es-MX" sz="2000" dirty="0" smtClean="0"/>
                        <a:t>Permite controlar el manejo monetario de un proyecto, mediante la comparación de resultados obtenidos (parciales o finales), respecto de lo que se había planificado. De esta manera se puede modificar, ya sea el plan o la manera de operar.</a:t>
                      </a:r>
                      <a:endParaRPr lang="es-ES" sz="2000" dirty="0"/>
                    </a:p>
                  </a:txBody>
                  <a:tcPr/>
                </a:tc>
              </a:tr>
            </a:tbl>
          </a:graphicData>
        </a:graphic>
      </p:graphicFrame>
      <p:sp>
        <p:nvSpPr>
          <p:cNvPr id="6" name="1 Título"/>
          <p:cNvSpPr>
            <a:spLocks noGrp="1"/>
          </p:cNvSpPr>
          <p:nvPr>
            <p:ph type="title"/>
          </p:nvPr>
        </p:nvSpPr>
        <p:spPr/>
        <p:txBody>
          <a:bodyPr/>
          <a:lstStyle/>
          <a:p>
            <a:r>
              <a:rPr lang="es-MX" dirty="0" smtClean="0"/>
              <a:t>Dos y dos son cinco</a:t>
            </a:r>
            <a:endParaRPr lang="es-E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Dos y dos son cinco</a:t>
            </a:r>
            <a:endParaRPr lang="es-ES" dirty="0"/>
          </a:p>
        </p:txBody>
      </p:sp>
      <p:sp>
        <p:nvSpPr>
          <p:cNvPr id="3" name="2 Marcador de contenido"/>
          <p:cNvSpPr>
            <a:spLocks noGrp="1"/>
          </p:cNvSpPr>
          <p:nvPr>
            <p:ph idx="1"/>
          </p:nvPr>
        </p:nvSpPr>
        <p:spPr/>
        <p:txBody>
          <a:bodyPr>
            <a:normAutofit/>
          </a:bodyPr>
          <a:lstStyle/>
          <a:p>
            <a:r>
              <a:rPr lang="es-MX" dirty="0" smtClean="0"/>
              <a:t>Para construir un presupuesto los pasos a seguir son sencillos, si se cuenta con información confiable, tal como los precios de los insumos, los volúmenes esperados de venta, etc. Los pasos más importantes son los siguientes:</a:t>
            </a:r>
            <a:endParaRPr lang="es-ES" dirty="0" smtClean="0"/>
          </a:p>
          <a:p>
            <a:pPr lvl="0">
              <a:buNone/>
            </a:pPr>
            <a:endParaRPr lang="es-ES" dirty="0" smtClean="0"/>
          </a:p>
          <a:p>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46</a:t>
            </a:fld>
            <a:endParaRPr lang="es-MX"/>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0" y="1340768"/>
          <a:ext cx="9144000" cy="48854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47</a:t>
            </a:fld>
            <a:endParaRPr lang="es-MX"/>
          </a:p>
        </p:txBody>
      </p:sp>
      <p:sp>
        <p:nvSpPr>
          <p:cNvPr id="7" name="6 CuadroTexto"/>
          <p:cNvSpPr txBox="1"/>
          <p:nvPr/>
        </p:nvSpPr>
        <p:spPr>
          <a:xfrm>
            <a:off x="6444208" y="5301208"/>
            <a:ext cx="2448272" cy="707886"/>
          </a:xfrm>
          <a:prstGeom prst="rect">
            <a:avLst/>
          </a:prstGeom>
          <a:noFill/>
        </p:spPr>
        <p:txBody>
          <a:bodyPr wrap="square" rtlCol="0">
            <a:spAutoFit/>
          </a:bodyPr>
          <a:lstStyle/>
          <a:p>
            <a:r>
              <a:rPr lang="es-MX" sz="2000" b="1" cap="small" dirty="0" smtClean="0"/>
              <a:t>Pasos para construir un presupuesto</a:t>
            </a:r>
            <a:endParaRPr lang="es-ES" sz="2000" b="1" cap="small" dirty="0"/>
          </a:p>
        </p:txBody>
      </p:sp>
      <p:sp>
        <p:nvSpPr>
          <p:cNvPr id="6" name="1 Título"/>
          <p:cNvSpPr>
            <a:spLocks noGrp="1"/>
          </p:cNvSpPr>
          <p:nvPr>
            <p:ph type="title"/>
          </p:nvPr>
        </p:nvSpPr>
        <p:spPr>
          <a:xfrm>
            <a:off x="457200" y="274638"/>
            <a:ext cx="8229600" cy="1143000"/>
          </a:xfrm>
        </p:spPr>
        <p:txBody>
          <a:bodyPr/>
          <a:lstStyle/>
          <a:p>
            <a:r>
              <a:rPr lang="es-MX" dirty="0" smtClean="0"/>
              <a:t>Dos y dos son cinco</a:t>
            </a:r>
            <a:endParaRPr lang="es-E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5796136" y="2132856"/>
            <a:ext cx="2611919" cy="2597646"/>
          </a:xfrm>
          <a:prstGeom prst="rect">
            <a:avLst/>
          </a:prstGeom>
          <a:noFill/>
          <a:ln w="9525">
            <a:noFill/>
            <a:miter lim="800000"/>
            <a:headEnd/>
            <a:tailEnd/>
          </a:ln>
        </p:spPr>
      </p:pic>
      <p:sp>
        <p:nvSpPr>
          <p:cNvPr id="2" name="1 Título"/>
          <p:cNvSpPr>
            <a:spLocks noGrp="1"/>
          </p:cNvSpPr>
          <p:nvPr>
            <p:ph type="title"/>
          </p:nvPr>
        </p:nvSpPr>
        <p:spPr/>
        <p:txBody>
          <a:bodyPr/>
          <a:lstStyle/>
          <a:p>
            <a:r>
              <a:rPr lang="es-MX" dirty="0" smtClean="0"/>
              <a:t>Dos y dos son cinco</a:t>
            </a:r>
            <a:endParaRPr lang="es-ES" dirty="0"/>
          </a:p>
        </p:txBody>
      </p:sp>
      <p:sp>
        <p:nvSpPr>
          <p:cNvPr id="3" name="2 Marcador de contenido"/>
          <p:cNvSpPr>
            <a:spLocks noGrp="1"/>
          </p:cNvSpPr>
          <p:nvPr>
            <p:ph idx="1"/>
          </p:nvPr>
        </p:nvSpPr>
        <p:spPr>
          <a:xfrm>
            <a:off x="467544" y="1124744"/>
            <a:ext cx="8229600" cy="5040560"/>
          </a:xfrm>
        </p:spPr>
        <p:txBody>
          <a:bodyPr>
            <a:normAutofit fontScale="25000" lnSpcReduction="20000"/>
          </a:bodyPr>
          <a:lstStyle/>
          <a:p>
            <a:r>
              <a:rPr lang="es-MX" sz="8000" dirty="0" smtClean="0"/>
              <a:t>Cuando la última línea de un presupuesto no arroja un resultado aceptable, éste puede mejorarse de diversas maneras. Por ejemplo: </a:t>
            </a:r>
          </a:p>
          <a:p>
            <a:pPr marL="914400" lvl="1" indent="-514350">
              <a:buFont typeface="+mj-lt"/>
              <a:buAutoNum type="arabicPeriod"/>
            </a:pPr>
            <a:endParaRPr lang="es-MX" sz="3500" dirty="0" smtClean="0">
              <a:solidFill>
                <a:schemeClr val="tx1"/>
              </a:solidFill>
            </a:endParaRPr>
          </a:p>
          <a:p>
            <a:pPr marL="914400" lvl="1" indent="-514350">
              <a:buFont typeface="+mj-lt"/>
              <a:buAutoNum type="arabicPeriod"/>
            </a:pPr>
            <a:r>
              <a:rPr lang="es-MX" sz="7200" dirty="0" smtClean="0">
                <a:solidFill>
                  <a:schemeClr val="tx1"/>
                </a:solidFill>
              </a:rPr>
              <a:t>reduciendo los gastos; </a:t>
            </a:r>
          </a:p>
          <a:p>
            <a:pPr marL="914400" lvl="1" indent="-514350">
              <a:buFont typeface="+mj-lt"/>
              <a:buAutoNum type="arabicPeriod"/>
            </a:pPr>
            <a:endParaRPr lang="es-MX" sz="7200" dirty="0" smtClean="0">
              <a:solidFill>
                <a:schemeClr val="tx1"/>
              </a:solidFill>
            </a:endParaRPr>
          </a:p>
          <a:p>
            <a:pPr marL="914400" lvl="1" indent="-514350">
              <a:buFont typeface="+mj-lt"/>
              <a:buAutoNum type="arabicPeriod"/>
            </a:pPr>
            <a:r>
              <a:rPr lang="es-MX" sz="7200" dirty="0" smtClean="0">
                <a:solidFill>
                  <a:schemeClr val="tx1"/>
                </a:solidFill>
              </a:rPr>
              <a:t>revisando los ingresos estimados; </a:t>
            </a:r>
          </a:p>
          <a:p>
            <a:pPr marL="914400" lvl="1" indent="-514350">
              <a:buFont typeface="+mj-lt"/>
              <a:buAutoNum type="arabicPeriod"/>
            </a:pPr>
            <a:endParaRPr lang="es-MX" sz="7200" b="1" dirty="0" smtClean="0">
              <a:solidFill>
                <a:schemeClr val="tx1"/>
              </a:solidFill>
            </a:endParaRPr>
          </a:p>
          <a:p>
            <a:pPr marL="914400" lvl="1" indent="-514350">
              <a:buFont typeface="+mj-lt"/>
              <a:buAutoNum type="arabicPeriod"/>
            </a:pPr>
            <a:r>
              <a:rPr lang="es-MX" sz="7200" dirty="0" smtClean="0">
                <a:solidFill>
                  <a:schemeClr val="tx1"/>
                </a:solidFill>
              </a:rPr>
              <a:t>recalculando el precio de los productos; </a:t>
            </a:r>
          </a:p>
          <a:p>
            <a:pPr marL="914400" lvl="1" indent="-514350">
              <a:buFont typeface="+mj-lt"/>
              <a:buAutoNum type="arabicPeriod"/>
            </a:pPr>
            <a:endParaRPr lang="es-MX" sz="7200" dirty="0" smtClean="0">
              <a:solidFill>
                <a:schemeClr val="tx1"/>
              </a:solidFill>
            </a:endParaRPr>
          </a:p>
          <a:p>
            <a:pPr marL="914400" lvl="1" indent="-514350">
              <a:buFont typeface="+mj-lt"/>
              <a:buAutoNum type="arabicPeriod"/>
            </a:pPr>
            <a:r>
              <a:rPr lang="es-MX" sz="7200" dirty="0" smtClean="0">
                <a:solidFill>
                  <a:schemeClr val="tx1"/>
                </a:solidFill>
              </a:rPr>
              <a:t>creando nuevas fuentes de ingresos;</a:t>
            </a:r>
          </a:p>
          <a:p>
            <a:pPr marL="914400" lvl="1" indent="-514350">
              <a:buFont typeface="+mj-lt"/>
              <a:buAutoNum type="arabicPeriod"/>
            </a:pPr>
            <a:endParaRPr lang="es-MX" sz="7200" dirty="0" smtClean="0">
              <a:solidFill>
                <a:schemeClr val="tx1"/>
              </a:solidFill>
            </a:endParaRPr>
          </a:p>
          <a:p>
            <a:pPr marL="914400" lvl="1" indent="-514350">
              <a:buFont typeface="+mj-lt"/>
              <a:buAutoNum type="arabicPeriod"/>
            </a:pPr>
            <a:r>
              <a:rPr lang="es-MX" sz="7200" dirty="0" smtClean="0">
                <a:solidFill>
                  <a:schemeClr val="tx1"/>
                </a:solidFill>
              </a:rPr>
              <a:t>explorando nuevas posibilidades para conseguir recursos sin usar dinero efectivo, por ejemplo, por medio del intercambio o trueque. </a:t>
            </a:r>
          </a:p>
          <a:p>
            <a:pPr>
              <a:buNone/>
            </a:pPr>
            <a:endParaRPr lang="es-ES" dirty="0" smtClean="0"/>
          </a:p>
          <a:p>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48</a:t>
            </a:fld>
            <a:endParaRPr lang="es-MX"/>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Dos y dos son cinco</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49</a:t>
            </a:fld>
            <a:endParaRPr lang="es-MX"/>
          </a:p>
        </p:txBody>
      </p:sp>
      <p:sp>
        <p:nvSpPr>
          <p:cNvPr id="5" name="2 Marcador de contenido"/>
          <p:cNvSpPr>
            <a:spLocks noGrp="1"/>
          </p:cNvSpPr>
          <p:nvPr>
            <p:ph idx="1"/>
          </p:nvPr>
        </p:nvSpPr>
        <p:spPr/>
        <p:txBody>
          <a:bodyPr>
            <a:normAutofit/>
          </a:bodyPr>
          <a:lstStyle/>
          <a:p>
            <a:pPr>
              <a:lnSpc>
                <a:spcPct val="100000"/>
              </a:lnSpc>
            </a:pPr>
            <a:r>
              <a:rPr lang="es-MX" b="1" dirty="0" smtClean="0"/>
              <a:t>Descripción de la actividad:</a:t>
            </a:r>
            <a:endParaRPr lang="es-MX" dirty="0" smtClean="0"/>
          </a:p>
          <a:p>
            <a:pPr lvl="1">
              <a:lnSpc>
                <a:spcPct val="100000"/>
              </a:lnSpc>
            </a:pPr>
            <a:endParaRPr lang="es-MX" dirty="0" smtClean="0"/>
          </a:p>
          <a:p>
            <a:pPr lvl="1">
              <a:lnSpc>
                <a:spcPct val="100000"/>
              </a:lnSpc>
            </a:pPr>
            <a:r>
              <a:rPr lang="es-MX" dirty="0" smtClean="0"/>
              <a:t>Para desarrollar este ejercicio cada grupo identificará los costos e ingresos del proyecto que han ideado y los consignará en un formato que contribuya a la planificación global de la iniciativa.</a:t>
            </a:r>
            <a:endParaRPr lang="es-E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r"/>
            <a:r>
              <a:rPr lang="es-MX" sz="2400" dirty="0" smtClean="0"/>
              <a:t>Modelo de competencias de productividad y empleabilidad</a:t>
            </a:r>
            <a:endParaRPr lang="es-MX" sz="2400" dirty="0"/>
          </a:p>
        </p:txBody>
      </p:sp>
      <p:sp>
        <p:nvSpPr>
          <p:cNvPr id="4" name="3 Rectángulo redondeado"/>
          <p:cNvSpPr/>
          <p:nvPr/>
        </p:nvSpPr>
        <p:spPr>
          <a:xfrm>
            <a:off x="3995936" y="1484784"/>
            <a:ext cx="2124534" cy="766942"/>
          </a:xfrm>
          <a:prstGeom prst="roundRect">
            <a:avLst/>
          </a:prstGeom>
          <a:solidFill>
            <a:srgbClr val="76923C"/>
          </a:solidFill>
          <a:ln>
            <a:solidFill>
              <a:srgbClr val="76923C"/>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Comunicación</a:t>
            </a:r>
            <a:endParaRPr lang="es-MX" sz="1400" b="1" dirty="0">
              <a:solidFill>
                <a:schemeClr val="bg1"/>
              </a:solidFill>
              <a:effectLst>
                <a:outerShdw blurRad="38100" dist="38100" dir="2700000" algn="tl">
                  <a:srgbClr val="000000">
                    <a:alpha val="43137"/>
                  </a:srgbClr>
                </a:outerShdw>
              </a:effectLst>
            </a:endParaRPr>
          </a:p>
        </p:txBody>
      </p:sp>
      <p:sp>
        <p:nvSpPr>
          <p:cNvPr id="5" name="4 Rectángulo redondeado"/>
          <p:cNvSpPr/>
          <p:nvPr/>
        </p:nvSpPr>
        <p:spPr>
          <a:xfrm>
            <a:off x="6084168" y="2780928"/>
            <a:ext cx="2124534" cy="766942"/>
          </a:xfrm>
          <a:prstGeom prst="roundRect">
            <a:avLst/>
          </a:prstGeom>
          <a:solidFill>
            <a:srgbClr val="FFC000"/>
          </a:solidFill>
          <a:ln>
            <a:solidFill>
              <a:srgbClr val="FFC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tx1"/>
                </a:solidFill>
                <a:effectLst>
                  <a:outerShdw blurRad="38100" dist="38100" dir="2700000" algn="tl">
                    <a:srgbClr val="000000">
                      <a:alpha val="43137"/>
                    </a:srgbClr>
                  </a:outerShdw>
                </a:effectLst>
              </a:rPr>
              <a:t>Iniciativa y emprendimiento</a:t>
            </a:r>
            <a:endParaRPr lang="es-MX" sz="1400" b="1" dirty="0">
              <a:solidFill>
                <a:schemeClr val="tx1"/>
              </a:solidFill>
              <a:effectLst>
                <a:outerShdw blurRad="38100" dist="38100" dir="2700000" algn="tl">
                  <a:srgbClr val="000000">
                    <a:alpha val="43137"/>
                  </a:srgbClr>
                </a:outerShdw>
              </a:effectLst>
            </a:endParaRPr>
          </a:p>
        </p:txBody>
      </p:sp>
      <p:sp>
        <p:nvSpPr>
          <p:cNvPr id="6" name="5 Rectángulo redondeado"/>
          <p:cNvSpPr/>
          <p:nvPr/>
        </p:nvSpPr>
        <p:spPr>
          <a:xfrm>
            <a:off x="6084168" y="4293096"/>
            <a:ext cx="2124534" cy="766942"/>
          </a:xfrm>
          <a:prstGeom prst="roundRect">
            <a:avLst/>
          </a:prstGeom>
          <a:solidFill>
            <a:srgbClr val="A50021"/>
          </a:solidFill>
          <a:ln>
            <a:solidFill>
              <a:srgbClr val="A5002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bg1"/>
                </a:solidFill>
                <a:effectLst>
                  <a:outerShdw blurRad="38100" dist="38100" dir="2700000" algn="tl">
                    <a:schemeClr val="bg1">
                      <a:alpha val="43000"/>
                    </a:schemeClr>
                  </a:outerShdw>
                </a:effectLst>
              </a:rPr>
              <a:t>Planeación y gestión de proyectos</a:t>
            </a:r>
            <a:endParaRPr lang="es-MX" sz="1400" b="1" dirty="0">
              <a:solidFill>
                <a:schemeClr val="bg1"/>
              </a:solidFill>
              <a:effectLst>
                <a:outerShdw blurRad="38100" dist="38100" dir="2700000" algn="tl">
                  <a:schemeClr val="bg1">
                    <a:alpha val="43000"/>
                  </a:schemeClr>
                </a:outerShdw>
              </a:effectLst>
            </a:endParaRPr>
          </a:p>
        </p:txBody>
      </p:sp>
      <p:sp>
        <p:nvSpPr>
          <p:cNvPr id="7" name="6 Rectángulo redondeado"/>
          <p:cNvSpPr/>
          <p:nvPr/>
        </p:nvSpPr>
        <p:spPr>
          <a:xfrm>
            <a:off x="4716016" y="5445224"/>
            <a:ext cx="2124534" cy="766942"/>
          </a:xfrm>
          <a:prstGeom prst="roundRect">
            <a:avLst/>
          </a:prstGeom>
          <a:solidFill>
            <a:srgbClr val="E46C0A">
              <a:alpha val="80000"/>
            </a:srgbClr>
          </a:solidFill>
          <a:ln>
            <a:solidFill>
              <a:srgbClr val="E46C0A"/>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Trabajo en equipo</a:t>
            </a:r>
            <a:endParaRPr lang="es-MX" sz="1400" b="1" dirty="0">
              <a:solidFill>
                <a:schemeClr val="bg1"/>
              </a:solidFill>
              <a:effectLst>
                <a:outerShdw blurRad="38100" dist="38100" dir="2700000" algn="tl">
                  <a:srgbClr val="000000">
                    <a:alpha val="43137"/>
                  </a:srgbClr>
                </a:outerShdw>
              </a:effectLst>
            </a:endParaRPr>
          </a:p>
        </p:txBody>
      </p:sp>
      <p:sp>
        <p:nvSpPr>
          <p:cNvPr id="8" name="7 Rectángulo redondeado"/>
          <p:cNvSpPr/>
          <p:nvPr/>
        </p:nvSpPr>
        <p:spPr>
          <a:xfrm>
            <a:off x="1475656" y="5157192"/>
            <a:ext cx="2124534" cy="766942"/>
          </a:xfrm>
          <a:prstGeom prst="roundRect">
            <a:avLst/>
          </a:prstGeom>
          <a:solidFill>
            <a:srgbClr val="0070C0"/>
          </a:solidFill>
          <a:ln>
            <a:solidFill>
              <a:srgbClr val="0070C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Efectividad personal</a:t>
            </a:r>
            <a:endParaRPr lang="es-MX" sz="1400" b="1" dirty="0">
              <a:solidFill>
                <a:schemeClr val="bg1"/>
              </a:solidFill>
              <a:effectLst>
                <a:outerShdw blurRad="38100" dist="38100" dir="2700000" algn="tl">
                  <a:srgbClr val="000000">
                    <a:alpha val="43137"/>
                  </a:srgbClr>
                </a:outerShdw>
              </a:effectLst>
            </a:endParaRPr>
          </a:p>
        </p:txBody>
      </p:sp>
      <p:sp>
        <p:nvSpPr>
          <p:cNvPr id="9" name="8 Rectángulo redondeado"/>
          <p:cNvSpPr/>
          <p:nvPr/>
        </p:nvSpPr>
        <p:spPr>
          <a:xfrm>
            <a:off x="1187624" y="2132856"/>
            <a:ext cx="2124534" cy="766942"/>
          </a:xfrm>
          <a:prstGeom prst="roundRect">
            <a:avLst/>
          </a:prstGeom>
          <a:solidFill>
            <a:srgbClr val="996605"/>
          </a:solidFill>
          <a:ln>
            <a:solidFill>
              <a:srgbClr val="996605"/>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Resolución de problemas</a:t>
            </a:r>
          </a:p>
        </p:txBody>
      </p:sp>
      <p:sp>
        <p:nvSpPr>
          <p:cNvPr id="10" name="9 Rectángulo redondeado"/>
          <p:cNvSpPr/>
          <p:nvPr/>
        </p:nvSpPr>
        <p:spPr>
          <a:xfrm>
            <a:off x="755576" y="3573016"/>
            <a:ext cx="2124534" cy="766942"/>
          </a:xfrm>
          <a:prstGeom prst="roundRect">
            <a:avLst/>
          </a:prstGeom>
          <a:solidFill>
            <a:srgbClr val="FF0000"/>
          </a:solidFill>
          <a:ln>
            <a:solidFill>
              <a:srgbClr val="FF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Aprender a aprender</a:t>
            </a:r>
            <a:endParaRPr lang="es-MX" sz="1400" b="1" dirty="0">
              <a:solidFill>
                <a:schemeClr val="bg1"/>
              </a:solidFill>
              <a:effectLst>
                <a:outerShdw blurRad="38100" dist="38100" dir="2700000" algn="tl">
                  <a:srgbClr val="000000">
                    <a:alpha val="43137"/>
                  </a:srgbClr>
                </a:outerShdw>
              </a:effectLst>
            </a:endParaRPr>
          </a:p>
        </p:txBody>
      </p:sp>
      <p:sp>
        <p:nvSpPr>
          <p:cNvPr id="11" name="10 Rectángulo redondeado"/>
          <p:cNvSpPr/>
          <p:nvPr/>
        </p:nvSpPr>
        <p:spPr>
          <a:xfrm>
            <a:off x="3059832" y="2996952"/>
            <a:ext cx="2903529" cy="17430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b="1" dirty="0" smtClean="0">
                <a:solidFill>
                  <a:schemeClr val="tx1">
                    <a:lumMod val="75000"/>
                    <a:lumOff val="25000"/>
                  </a:schemeClr>
                </a:solidFill>
                <a:effectLst>
                  <a:outerShdw blurRad="38100" dist="38100" dir="2700000" algn="tl">
                    <a:srgbClr val="000000">
                      <a:alpha val="43137"/>
                    </a:srgbClr>
                  </a:outerShdw>
                </a:effectLst>
              </a:rPr>
              <a:t>7 Áreas de Competencia</a:t>
            </a:r>
            <a:endParaRPr lang="es-MX" sz="2400" b="1" dirty="0">
              <a:solidFill>
                <a:schemeClr val="tx1">
                  <a:lumMod val="75000"/>
                  <a:lumOff val="25000"/>
                </a:schemeClr>
              </a:solidFill>
              <a:effectLst>
                <a:outerShdw blurRad="38100" dist="38100" dir="2700000" algn="tl">
                  <a:srgbClr val="000000">
                    <a:alpha val="43137"/>
                  </a:srgbClr>
                </a:outerShdw>
              </a:effectLst>
            </a:endParaRPr>
          </a:p>
        </p:txBody>
      </p:sp>
      <p:sp>
        <p:nvSpPr>
          <p:cNvPr id="12" name="11 Marcador de número de diapositiva"/>
          <p:cNvSpPr>
            <a:spLocks noGrp="1"/>
          </p:cNvSpPr>
          <p:nvPr>
            <p:ph type="sldNum" sz="quarter" idx="12"/>
          </p:nvPr>
        </p:nvSpPr>
        <p:spPr/>
        <p:txBody>
          <a:bodyPr/>
          <a:lstStyle/>
          <a:p>
            <a:fld id="{863DAC2C-C515-4487-A285-EDDAB0EBC0A4}" type="slidenum">
              <a:rPr lang="es-MX" sz="2000" smtClean="0">
                <a:effectLst>
                  <a:outerShdw blurRad="38100" dist="38100" dir="2700000" algn="tl">
                    <a:srgbClr val="000000">
                      <a:alpha val="43137"/>
                    </a:srgbClr>
                  </a:outerShdw>
                </a:effectLst>
              </a:rPr>
              <a:pPr/>
              <a:t>5</a:t>
            </a:fld>
            <a:endParaRPr lang="es-MX" sz="2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ppt_w</p:attrName>
                                        </p:attrNameLst>
                                      </p:cBhvr>
                                      <p:tavLst>
                                        <p:tav tm="0" fmla="#ppt_w*sin(2.5*pi*$)">
                                          <p:val>
                                            <p:fltVal val="0"/>
                                          </p:val>
                                        </p:tav>
                                        <p:tav tm="100000">
                                          <p:val>
                                            <p:fltVal val="1"/>
                                          </p:val>
                                        </p:tav>
                                      </p:tavLst>
                                    </p:anim>
                                    <p:anim calcmode="lin" valueType="num">
                                      <p:cBhvr>
                                        <p:cTn id="9" dur="1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58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11"/>
                                        </p:tgtEl>
                                        <p:attrNameLst>
                                          <p:attrName>style.visibility</p:attrName>
                                        </p:attrNameLst>
                                      </p:cBhvr>
                                      <p:to>
                                        <p:strVal val="visible"/>
                                      </p:to>
                                    </p:set>
                                    <p:anim calcmode="discrete" valueType="clr">
                                      <p:cBhvr override="childStyle">
                                        <p:cTn id="13" dur="50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4" dur="500"/>
                                        <p:tgtEl>
                                          <p:spTgt spid="11"/>
                                        </p:tgtEl>
                                        <p:attrNameLst>
                                          <p:attrName>fillcolor</p:attrName>
                                        </p:attrNameLst>
                                      </p:cBhvr>
                                      <p:tavLst>
                                        <p:tav tm="0">
                                          <p:val>
                                            <p:clrVal>
                                              <a:schemeClr val="accent2"/>
                                            </p:clrVal>
                                          </p:val>
                                        </p:tav>
                                        <p:tav tm="50000">
                                          <p:val>
                                            <p:clrVal>
                                              <a:schemeClr val="hlink"/>
                                            </p:clrVal>
                                          </p:val>
                                        </p:tav>
                                      </p:tavLst>
                                    </p:anim>
                                    <p:set>
                                      <p:cBhvr>
                                        <p:cTn id="15" dur="500"/>
                                        <p:tgtEl>
                                          <p:spTgt spid="11"/>
                                        </p:tgtEl>
                                        <p:attrNameLst>
                                          <p:attrName>fill.type</p:attrName>
                                        </p:attrNameLst>
                                      </p:cBhvr>
                                      <p:to>
                                        <p:strVal val="solid"/>
                                      </p:to>
                                    </p:set>
                                  </p:childTnLst>
                                </p:cTn>
                              </p:par>
                            </p:childTnLst>
                          </p:cTn>
                        </p:par>
                        <p:par>
                          <p:cTn id="16" fill="hold">
                            <p:stCondLst>
                              <p:cond delay="10800"/>
                            </p:stCondLst>
                            <p:childTnLst>
                              <p:par>
                                <p:cTn id="17" presetID="34"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from="(-#ppt_w/2)" to="(#ppt_x)" calcmode="lin" valueType="num">
                                      <p:cBhvr>
                                        <p:cTn id="19" dur="1200" fill="hold">
                                          <p:stCondLst>
                                            <p:cond delay="0"/>
                                          </p:stCondLst>
                                        </p:cTn>
                                        <p:tgtEl>
                                          <p:spTgt spid="4"/>
                                        </p:tgtEl>
                                        <p:attrNameLst>
                                          <p:attrName>ppt_x</p:attrName>
                                        </p:attrNameLst>
                                      </p:cBhvr>
                                    </p:anim>
                                    <p:anim from="0" to="-1.0" calcmode="lin" valueType="num">
                                      <p:cBhvr>
                                        <p:cTn id="20" dur="400" decel="50000" autoRev="1" fill="hold">
                                          <p:stCondLst>
                                            <p:cond delay="1200"/>
                                          </p:stCondLst>
                                        </p:cTn>
                                        <p:tgtEl>
                                          <p:spTgt spid="4"/>
                                        </p:tgtEl>
                                        <p:attrNameLst>
                                          <p:attrName>xshear</p:attrName>
                                        </p:attrNameLst>
                                      </p:cBhvr>
                                    </p:anim>
                                    <p:animScale>
                                      <p:cBhvr>
                                        <p:cTn id="21" dur="400" decel="100000" autoRev="1" fill="hold">
                                          <p:stCondLst>
                                            <p:cond delay="1200"/>
                                          </p:stCondLst>
                                        </p:cTn>
                                        <p:tgtEl>
                                          <p:spTgt spid="4"/>
                                        </p:tgtEl>
                                      </p:cBhvr>
                                      <p:from x="100000" y="100000"/>
                                      <p:to x="80000" y="100000"/>
                                    </p:animScale>
                                    <p:anim by="(#ppt_h/3+#ppt_w*0.1)" calcmode="lin" valueType="num">
                                      <p:cBhvr additive="sum">
                                        <p:cTn id="22" dur="400" decel="100000" autoRev="1" fill="hold">
                                          <p:stCondLst>
                                            <p:cond delay="1200"/>
                                          </p:stCondLst>
                                        </p:cTn>
                                        <p:tgtEl>
                                          <p:spTgt spid="4"/>
                                        </p:tgtEl>
                                        <p:attrNameLst>
                                          <p:attrName>ppt_x</p:attrName>
                                        </p:attrNameLst>
                                      </p:cBhvr>
                                    </p:anim>
                                  </p:childTnLst>
                                </p:cTn>
                              </p:par>
                            </p:childTnLst>
                          </p:cTn>
                        </p:par>
                        <p:par>
                          <p:cTn id="23" fill="hold">
                            <p:stCondLst>
                              <p:cond delay="12800"/>
                            </p:stCondLst>
                            <p:childTnLst>
                              <p:par>
                                <p:cTn id="24" presetID="34"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from="(-#ppt_w/2)" to="(#ppt_x)" calcmode="lin" valueType="num">
                                      <p:cBhvr>
                                        <p:cTn id="26" dur="1200" fill="hold">
                                          <p:stCondLst>
                                            <p:cond delay="0"/>
                                          </p:stCondLst>
                                        </p:cTn>
                                        <p:tgtEl>
                                          <p:spTgt spid="5"/>
                                        </p:tgtEl>
                                        <p:attrNameLst>
                                          <p:attrName>ppt_x</p:attrName>
                                        </p:attrNameLst>
                                      </p:cBhvr>
                                    </p:anim>
                                    <p:anim from="0" to="-1.0" calcmode="lin" valueType="num">
                                      <p:cBhvr>
                                        <p:cTn id="27" dur="400" decel="50000" autoRev="1" fill="hold">
                                          <p:stCondLst>
                                            <p:cond delay="1200"/>
                                          </p:stCondLst>
                                        </p:cTn>
                                        <p:tgtEl>
                                          <p:spTgt spid="5"/>
                                        </p:tgtEl>
                                        <p:attrNameLst>
                                          <p:attrName>xshear</p:attrName>
                                        </p:attrNameLst>
                                      </p:cBhvr>
                                    </p:anim>
                                    <p:animScale>
                                      <p:cBhvr>
                                        <p:cTn id="28" dur="400" decel="100000" autoRev="1" fill="hold">
                                          <p:stCondLst>
                                            <p:cond delay="1200"/>
                                          </p:stCondLst>
                                        </p:cTn>
                                        <p:tgtEl>
                                          <p:spTgt spid="5"/>
                                        </p:tgtEl>
                                      </p:cBhvr>
                                      <p:from x="100000" y="100000"/>
                                      <p:to x="80000" y="100000"/>
                                    </p:animScale>
                                    <p:anim by="(#ppt_h/3+#ppt_w*0.1)" calcmode="lin" valueType="num">
                                      <p:cBhvr additive="sum">
                                        <p:cTn id="29" dur="400" decel="100000" autoRev="1" fill="hold">
                                          <p:stCondLst>
                                            <p:cond delay="1200"/>
                                          </p:stCondLst>
                                        </p:cTn>
                                        <p:tgtEl>
                                          <p:spTgt spid="5"/>
                                        </p:tgtEl>
                                        <p:attrNameLst>
                                          <p:attrName>ppt_x</p:attrName>
                                        </p:attrNameLst>
                                      </p:cBhvr>
                                    </p:anim>
                                  </p:childTnLst>
                                </p:cTn>
                              </p:par>
                            </p:childTnLst>
                          </p:cTn>
                        </p:par>
                        <p:par>
                          <p:cTn id="30" fill="hold">
                            <p:stCondLst>
                              <p:cond delay="14800"/>
                            </p:stCondLst>
                            <p:childTnLst>
                              <p:par>
                                <p:cTn id="31" presetID="34"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from="(-#ppt_w/2)" to="(#ppt_x)" calcmode="lin" valueType="num">
                                      <p:cBhvr>
                                        <p:cTn id="33" dur="1200" fill="hold">
                                          <p:stCondLst>
                                            <p:cond delay="0"/>
                                          </p:stCondLst>
                                        </p:cTn>
                                        <p:tgtEl>
                                          <p:spTgt spid="6"/>
                                        </p:tgtEl>
                                        <p:attrNameLst>
                                          <p:attrName>ppt_x</p:attrName>
                                        </p:attrNameLst>
                                      </p:cBhvr>
                                    </p:anim>
                                    <p:anim from="0" to="-1.0" calcmode="lin" valueType="num">
                                      <p:cBhvr>
                                        <p:cTn id="34" dur="400" decel="50000" autoRev="1" fill="hold">
                                          <p:stCondLst>
                                            <p:cond delay="1200"/>
                                          </p:stCondLst>
                                        </p:cTn>
                                        <p:tgtEl>
                                          <p:spTgt spid="6"/>
                                        </p:tgtEl>
                                        <p:attrNameLst>
                                          <p:attrName>xshear</p:attrName>
                                        </p:attrNameLst>
                                      </p:cBhvr>
                                    </p:anim>
                                    <p:animScale>
                                      <p:cBhvr>
                                        <p:cTn id="35" dur="400" decel="100000" autoRev="1" fill="hold">
                                          <p:stCondLst>
                                            <p:cond delay="1200"/>
                                          </p:stCondLst>
                                        </p:cTn>
                                        <p:tgtEl>
                                          <p:spTgt spid="6"/>
                                        </p:tgtEl>
                                      </p:cBhvr>
                                      <p:from x="100000" y="100000"/>
                                      <p:to x="80000" y="100000"/>
                                    </p:animScale>
                                    <p:anim by="(#ppt_h/3+#ppt_w*0.1)" calcmode="lin" valueType="num">
                                      <p:cBhvr additive="sum">
                                        <p:cTn id="36" dur="400" decel="100000" autoRev="1" fill="hold">
                                          <p:stCondLst>
                                            <p:cond delay="1200"/>
                                          </p:stCondLst>
                                        </p:cTn>
                                        <p:tgtEl>
                                          <p:spTgt spid="6"/>
                                        </p:tgtEl>
                                        <p:attrNameLst>
                                          <p:attrName>ppt_x</p:attrName>
                                        </p:attrNameLst>
                                      </p:cBhvr>
                                    </p:anim>
                                  </p:childTnLst>
                                </p:cTn>
                              </p:par>
                            </p:childTnLst>
                          </p:cTn>
                        </p:par>
                        <p:par>
                          <p:cTn id="37" fill="hold">
                            <p:stCondLst>
                              <p:cond delay="16800"/>
                            </p:stCondLst>
                            <p:childTnLst>
                              <p:par>
                                <p:cTn id="38" presetID="34"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from="(-#ppt_w/2)" to="(#ppt_x)" calcmode="lin" valueType="num">
                                      <p:cBhvr>
                                        <p:cTn id="40" dur="1200" fill="hold">
                                          <p:stCondLst>
                                            <p:cond delay="0"/>
                                          </p:stCondLst>
                                        </p:cTn>
                                        <p:tgtEl>
                                          <p:spTgt spid="7"/>
                                        </p:tgtEl>
                                        <p:attrNameLst>
                                          <p:attrName>ppt_x</p:attrName>
                                        </p:attrNameLst>
                                      </p:cBhvr>
                                    </p:anim>
                                    <p:anim from="0" to="-1.0" calcmode="lin" valueType="num">
                                      <p:cBhvr>
                                        <p:cTn id="41" dur="400" decel="50000" autoRev="1" fill="hold">
                                          <p:stCondLst>
                                            <p:cond delay="1200"/>
                                          </p:stCondLst>
                                        </p:cTn>
                                        <p:tgtEl>
                                          <p:spTgt spid="7"/>
                                        </p:tgtEl>
                                        <p:attrNameLst>
                                          <p:attrName>xshear</p:attrName>
                                        </p:attrNameLst>
                                      </p:cBhvr>
                                    </p:anim>
                                    <p:animScale>
                                      <p:cBhvr>
                                        <p:cTn id="42" dur="400" decel="100000" autoRev="1" fill="hold">
                                          <p:stCondLst>
                                            <p:cond delay="1200"/>
                                          </p:stCondLst>
                                        </p:cTn>
                                        <p:tgtEl>
                                          <p:spTgt spid="7"/>
                                        </p:tgtEl>
                                      </p:cBhvr>
                                      <p:from x="100000" y="100000"/>
                                      <p:to x="80000" y="100000"/>
                                    </p:animScale>
                                    <p:anim by="(#ppt_h/3+#ppt_w*0.1)" calcmode="lin" valueType="num">
                                      <p:cBhvr additive="sum">
                                        <p:cTn id="43" dur="400" decel="100000" autoRev="1" fill="hold">
                                          <p:stCondLst>
                                            <p:cond delay="1200"/>
                                          </p:stCondLst>
                                        </p:cTn>
                                        <p:tgtEl>
                                          <p:spTgt spid="7"/>
                                        </p:tgtEl>
                                        <p:attrNameLst>
                                          <p:attrName>ppt_x</p:attrName>
                                        </p:attrNameLst>
                                      </p:cBhvr>
                                    </p:anim>
                                  </p:childTnLst>
                                </p:cTn>
                              </p:par>
                            </p:childTnLst>
                          </p:cTn>
                        </p:par>
                        <p:par>
                          <p:cTn id="44" fill="hold">
                            <p:stCondLst>
                              <p:cond delay="18800"/>
                            </p:stCondLst>
                            <p:childTnLst>
                              <p:par>
                                <p:cTn id="45" presetID="34"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from="(-#ppt_w/2)" to="(#ppt_x)" calcmode="lin" valueType="num">
                                      <p:cBhvr>
                                        <p:cTn id="47" dur="1200" fill="hold">
                                          <p:stCondLst>
                                            <p:cond delay="0"/>
                                          </p:stCondLst>
                                        </p:cTn>
                                        <p:tgtEl>
                                          <p:spTgt spid="8"/>
                                        </p:tgtEl>
                                        <p:attrNameLst>
                                          <p:attrName>ppt_x</p:attrName>
                                        </p:attrNameLst>
                                      </p:cBhvr>
                                    </p:anim>
                                    <p:anim from="0" to="-1.0" calcmode="lin" valueType="num">
                                      <p:cBhvr>
                                        <p:cTn id="48" dur="400" decel="50000" autoRev="1" fill="hold">
                                          <p:stCondLst>
                                            <p:cond delay="1200"/>
                                          </p:stCondLst>
                                        </p:cTn>
                                        <p:tgtEl>
                                          <p:spTgt spid="8"/>
                                        </p:tgtEl>
                                        <p:attrNameLst>
                                          <p:attrName>xshear</p:attrName>
                                        </p:attrNameLst>
                                      </p:cBhvr>
                                    </p:anim>
                                    <p:animScale>
                                      <p:cBhvr>
                                        <p:cTn id="49" dur="400" decel="100000" autoRev="1" fill="hold">
                                          <p:stCondLst>
                                            <p:cond delay="1200"/>
                                          </p:stCondLst>
                                        </p:cTn>
                                        <p:tgtEl>
                                          <p:spTgt spid="8"/>
                                        </p:tgtEl>
                                      </p:cBhvr>
                                      <p:from x="100000" y="100000"/>
                                      <p:to x="80000" y="100000"/>
                                    </p:animScale>
                                    <p:anim by="(#ppt_h/3+#ppt_w*0.1)" calcmode="lin" valueType="num">
                                      <p:cBhvr additive="sum">
                                        <p:cTn id="50" dur="400" decel="100000" autoRev="1" fill="hold">
                                          <p:stCondLst>
                                            <p:cond delay="1200"/>
                                          </p:stCondLst>
                                        </p:cTn>
                                        <p:tgtEl>
                                          <p:spTgt spid="8"/>
                                        </p:tgtEl>
                                        <p:attrNameLst>
                                          <p:attrName>ppt_x</p:attrName>
                                        </p:attrNameLst>
                                      </p:cBhvr>
                                    </p:anim>
                                  </p:childTnLst>
                                </p:cTn>
                              </p:par>
                            </p:childTnLst>
                          </p:cTn>
                        </p:par>
                        <p:par>
                          <p:cTn id="51" fill="hold">
                            <p:stCondLst>
                              <p:cond delay="20800"/>
                            </p:stCondLst>
                            <p:childTnLst>
                              <p:par>
                                <p:cTn id="52" presetID="34"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from="(-#ppt_w/2)" to="(#ppt_x)" calcmode="lin" valueType="num">
                                      <p:cBhvr>
                                        <p:cTn id="54" dur="1200" fill="hold">
                                          <p:stCondLst>
                                            <p:cond delay="0"/>
                                          </p:stCondLst>
                                        </p:cTn>
                                        <p:tgtEl>
                                          <p:spTgt spid="10"/>
                                        </p:tgtEl>
                                        <p:attrNameLst>
                                          <p:attrName>ppt_x</p:attrName>
                                        </p:attrNameLst>
                                      </p:cBhvr>
                                    </p:anim>
                                    <p:anim from="0" to="-1.0" calcmode="lin" valueType="num">
                                      <p:cBhvr>
                                        <p:cTn id="55" dur="400" decel="50000" autoRev="1" fill="hold">
                                          <p:stCondLst>
                                            <p:cond delay="1200"/>
                                          </p:stCondLst>
                                        </p:cTn>
                                        <p:tgtEl>
                                          <p:spTgt spid="10"/>
                                        </p:tgtEl>
                                        <p:attrNameLst>
                                          <p:attrName>xshear</p:attrName>
                                        </p:attrNameLst>
                                      </p:cBhvr>
                                    </p:anim>
                                    <p:animScale>
                                      <p:cBhvr>
                                        <p:cTn id="56" dur="400" decel="100000" autoRev="1" fill="hold">
                                          <p:stCondLst>
                                            <p:cond delay="1200"/>
                                          </p:stCondLst>
                                        </p:cTn>
                                        <p:tgtEl>
                                          <p:spTgt spid="10"/>
                                        </p:tgtEl>
                                      </p:cBhvr>
                                      <p:from x="100000" y="100000"/>
                                      <p:to x="80000" y="100000"/>
                                    </p:animScale>
                                    <p:anim by="(#ppt_h/3+#ppt_w*0.1)" calcmode="lin" valueType="num">
                                      <p:cBhvr additive="sum">
                                        <p:cTn id="57" dur="400" decel="100000" autoRev="1" fill="hold">
                                          <p:stCondLst>
                                            <p:cond delay="1200"/>
                                          </p:stCondLst>
                                        </p:cTn>
                                        <p:tgtEl>
                                          <p:spTgt spid="10"/>
                                        </p:tgtEl>
                                        <p:attrNameLst>
                                          <p:attrName>ppt_x</p:attrName>
                                        </p:attrNameLst>
                                      </p:cBhvr>
                                    </p:anim>
                                  </p:childTnLst>
                                </p:cTn>
                              </p:par>
                            </p:childTnLst>
                          </p:cTn>
                        </p:par>
                        <p:par>
                          <p:cTn id="58" fill="hold">
                            <p:stCondLst>
                              <p:cond delay="22800"/>
                            </p:stCondLst>
                            <p:childTnLst>
                              <p:par>
                                <p:cTn id="59" presetID="34" presetClass="entr" presetSubtype="0"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from="(-#ppt_w/2)" to="(#ppt_x)" calcmode="lin" valueType="num">
                                      <p:cBhvr>
                                        <p:cTn id="61" dur="1200" fill="hold">
                                          <p:stCondLst>
                                            <p:cond delay="0"/>
                                          </p:stCondLst>
                                        </p:cTn>
                                        <p:tgtEl>
                                          <p:spTgt spid="9"/>
                                        </p:tgtEl>
                                        <p:attrNameLst>
                                          <p:attrName>ppt_x</p:attrName>
                                        </p:attrNameLst>
                                      </p:cBhvr>
                                    </p:anim>
                                    <p:anim from="0" to="-1.0" calcmode="lin" valueType="num">
                                      <p:cBhvr>
                                        <p:cTn id="62" dur="400" decel="50000" autoRev="1" fill="hold">
                                          <p:stCondLst>
                                            <p:cond delay="1200"/>
                                          </p:stCondLst>
                                        </p:cTn>
                                        <p:tgtEl>
                                          <p:spTgt spid="9"/>
                                        </p:tgtEl>
                                        <p:attrNameLst>
                                          <p:attrName>xshear</p:attrName>
                                        </p:attrNameLst>
                                      </p:cBhvr>
                                    </p:anim>
                                    <p:animScale>
                                      <p:cBhvr>
                                        <p:cTn id="63" dur="400" decel="100000" autoRev="1" fill="hold">
                                          <p:stCondLst>
                                            <p:cond delay="1200"/>
                                          </p:stCondLst>
                                        </p:cTn>
                                        <p:tgtEl>
                                          <p:spTgt spid="9"/>
                                        </p:tgtEl>
                                      </p:cBhvr>
                                      <p:from x="100000" y="100000"/>
                                      <p:to x="80000" y="100000"/>
                                    </p:animScale>
                                    <p:anim by="(#ppt_h/3+#ppt_w*0.1)" calcmode="lin" valueType="num">
                                      <p:cBhvr additive="sum">
                                        <p:cTn id="64" dur="400" decel="100000" autoRev="1" fill="hold">
                                          <p:stCondLst>
                                            <p:cond delay="1200"/>
                                          </p:stCondLst>
                                        </p:cTn>
                                        <p:tgtEl>
                                          <p:spTgt spid="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50</a:t>
            </a:fld>
            <a:endParaRPr lang="es-MX"/>
          </a:p>
        </p:txBody>
      </p:sp>
      <p:sp>
        <p:nvSpPr>
          <p:cNvPr id="5" name="2 Marcador de contenido"/>
          <p:cNvSpPr>
            <a:spLocks noGrp="1"/>
          </p:cNvSpPr>
          <p:nvPr>
            <p:ph idx="1"/>
          </p:nvPr>
        </p:nvSpPr>
        <p:spPr/>
        <p:txBody>
          <a:bodyPr anchor="ctr">
            <a:normAutofit/>
          </a:bodyPr>
          <a:lstStyle/>
          <a:p>
            <a:pPr algn="ctr">
              <a:lnSpc>
                <a:spcPct val="100000"/>
              </a:lnSpc>
              <a:buNone/>
            </a:pPr>
            <a:r>
              <a:rPr lang="es-MX" sz="6000" b="1" dirty="0" smtClean="0">
                <a:effectLst>
                  <a:outerShdw blurRad="38100" dist="38100" dir="2700000" algn="tl">
                    <a:srgbClr val="000000">
                      <a:alpha val="43137"/>
                    </a:srgbClr>
                  </a:outerShdw>
                </a:effectLst>
              </a:rPr>
              <a:t>Puesta en común</a:t>
            </a:r>
            <a:endParaRPr lang="es-MX" sz="6000" b="1" dirty="0">
              <a:effectLst>
                <a:outerShdw blurRad="38100" dist="38100" dir="2700000" algn="tl">
                  <a:srgbClr val="000000">
                    <a:alpha val="43137"/>
                  </a:srgbClr>
                </a:outerShdw>
              </a:effectLst>
            </a:endParaRPr>
          </a:p>
        </p:txBody>
      </p:sp>
      <p:sp>
        <p:nvSpPr>
          <p:cNvPr id="6" name="1 Título"/>
          <p:cNvSpPr>
            <a:spLocks noGrp="1"/>
          </p:cNvSpPr>
          <p:nvPr>
            <p:ph type="title"/>
          </p:nvPr>
        </p:nvSpPr>
        <p:spPr/>
        <p:txBody>
          <a:bodyPr/>
          <a:lstStyle/>
          <a:p>
            <a:r>
              <a:rPr lang="es-MX" dirty="0" smtClean="0"/>
              <a:t>Dos y dos son cinco</a:t>
            </a:r>
            <a:endParaRPr lang="es-E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51</a:t>
            </a:fld>
            <a:endParaRPr lang="es-MX"/>
          </a:p>
        </p:txBody>
      </p:sp>
      <p:sp>
        <p:nvSpPr>
          <p:cNvPr id="5" name="2 Marcador de contenido"/>
          <p:cNvSpPr>
            <a:spLocks noGrp="1"/>
          </p:cNvSpPr>
          <p:nvPr>
            <p:ph idx="1"/>
          </p:nvPr>
        </p:nvSpPr>
        <p:spPr/>
        <p:txBody>
          <a:bodyPr anchor="ctr">
            <a:normAutofit/>
          </a:bodyPr>
          <a:lstStyle/>
          <a:p>
            <a:pPr algn="ctr">
              <a:lnSpc>
                <a:spcPct val="100000"/>
              </a:lnSpc>
              <a:buNone/>
            </a:pPr>
            <a:r>
              <a:rPr lang="es-MX" sz="6000" b="1" dirty="0" smtClean="0">
                <a:effectLst>
                  <a:outerShdw blurRad="38100" dist="38100" dir="2700000" algn="tl">
                    <a:srgbClr val="000000">
                      <a:alpha val="43137"/>
                    </a:srgbClr>
                  </a:outerShdw>
                </a:effectLst>
              </a:rPr>
              <a:t>Conclusión</a:t>
            </a:r>
            <a:endParaRPr lang="es-MX" sz="6000" b="1" dirty="0">
              <a:effectLst>
                <a:outerShdw blurRad="38100" dist="38100" dir="2700000" algn="tl">
                  <a:srgbClr val="000000">
                    <a:alpha val="43137"/>
                  </a:srgbClr>
                </a:outerShdw>
              </a:effectLst>
            </a:endParaRPr>
          </a:p>
        </p:txBody>
      </p:sp>
      <p:sp>
        <p:nvSpPr>
          <p:cNvPr id="6" name="1 Título"/>
          <p:cNvSpPr>
            <a:spLocks noGrp="1"/>
          </p:cNvSpPr>
          <p:nvPr>
            <p:ph type="title"/>
          </p:nvPr>
        </p:nvSpPr>
        <p:spPr/>
        <p:txBody>
          <a:bodyPr/>
          <a:lstStyle/>
          <a:p>
            <a:r>
              <a:rPr lang="es-MX" dirty="0" smtClean="0"/>
              <a:t>Dos y dos son cinco</a:t>
            </a:r>
            <a:endParaRPr lang="es-E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r"/>
            <a:r>
              <a:rPr lang="es-MX" dirty="0" smtClean="0"/>
              <a:t/>
            </a:r>
            <a:br>
              <a:rPr lang="es-MX" dirty="0" smtClean="0"/>
            </a:br>
            <a:r>
              <a:rPr lang="es-MX" dirty="0" smtClean="0"/>
              <a:t>FERIA DE PROYECTOS</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52</a:t>
            </a:fld>
            <a:endParaRPr lang="es-MX"/>
          </a:p>
        </p:txBody>
      </p:sp>
      <p:sp>
        <p:nvSpPr>
          <p:cNvPr id="7"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PLANEACIÓN Y GESTIÓN DE PROYECTOS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DESARROLLAR Y GESTIONAR PROYECTOS</a:t>
            </a:r>
            <a:endParaRPr lang="es-MX"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Ferias de Proyectos</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53</a:t>
            </a:fld>
            <a:endParaRPr lang="es-MX"/>
          </a:p>
        </p:txBody>
      </p:sp>
      <p:sp>
        <p:nvSpPr>
          <p:cNvPr id="5" name="2 Marcador de contenido"/>
          <p:cNvSpPr>
            <a:spLocks noGrp="1"/>
          </p:cNvSpPr>
          <p:nvPr>
            <p:ph idx="1"/>
          </p:nvPr>
        </p:nvSpPr>
        <p:spPr>
          <a:xfrm>
            <a:off x="395536" y="1268760"/>
            <a:ext cx="8229600" cy="4968552"/>
          </a:xfrm>
        </p:spPr>
        <p:txBody>
          <a:bodyPr>
            <a:normAutofit lnSpcReduction="10000"/>
          </a:bodyPr>
          <a:lstStyle/>
          <a:p>
            <a:r>
              <a:rPr lang="es-MX" sz="2200" dirty="0" smtClean="0"/>
              <a:t>El </a:t>
            </a:r>
            <a:r>
              <a:rPr lang="es-MX" sz="2200" b="1" dirty="0" smtClean="0"/>
              <a:t>objetivo</a:t>
            </a:r>
            <a:r>
              <a:rPr lang="es-MX" sz="2200" dirty="0" smtClean="0"/>
              <a:t> de la actividad es entregar elementos útiles para la presentación y evaluación de una iniciativa. Para ello, los aprendizajes esperados son:</a:t>
            </a:r>
          </a:p>
          <a:p>
            <a:pPr algn="just"/>
            <a:endParaRPr lang="es-MX" sz="1600" dirty="0" smtClean="0"/>
          </a:p>
          <a:p>
            <a:pPr lvl="1"/>
            <a:r>
              <a:rPr lang="es-MX" sz="1800" b="1" u="sng" dirty="0" smtClean="0"/>
              <a:t>Conocimiento</a:t>
            </a:r>
            <a:r>
              <a:rPr lang="es-MX" sz="1800" b="1" dirty="0" smtClean="0"/>
              <a:t>:  </a:t>
            </a:r>
            <a:r>
              <a:rPr lang="es-MX" sz="1800" dirty="0" smtClean="0">
                <a:solidFill>
                  <a:schemeClr val="dk1"/>
                </a:solidFill>
              </a:rPr>
              <a:t>Conocer una forma ejecutiva de presentación de proyectos y los parámetros de evaluación del mismo.</a:t>
            </a:r>
            <a:endParaRPr lang="es-MX" sz="1800" dirty="0" smtClean="0"/>
          </a:p>
          <a:p>
            <a:pPr lvl="1" algn="just"/>
            <a:endParaRPr lang="es-MX" sz="1800" b="1" u="sng" dirty="0" smtClean="0"/>
          </a:p>
          <a:p>
            <a:pPr lvl="1">
              <a:lnSpc>
                <a:spcPct val="160000"/>
              </a:lnSpc>
            </a:pPr>
            <a:r>
              <a:rPr lang="es-MX" sz="1800" b="1" u="sng" dirty="0" smtClean="0"/>
              <a:t>Habilidad</a:t>
            </a:r>
            <a:r>
              <a:rPr lang="es-MX" sz="1800" dirty="0" smtClean="0">
                <a:solidFill>
                  <a:schemeClr val="dk1"/>
                </a:solidFill>
              </a:rPr>
              <a:t>: Desarrollar la capacidad de presentar y evaluar un proyecto, a partir de criterios significativos.</a:t>
            </a:r>
          </a:p>
          <a:p>
            <a:pPr lvl="1" algn="just"/>
            <a:endParaRPr lang="es-MX" sz="1800" b="1" u="sng" dirty="0" smtClean="0"/>
          </a:p>
          <a:p>
            <a:pPr lvl="1"/>
            <a:r>
              <a:rPr lang="es-MX" sz="1800" b="1" u="sng" dirty="0" smtClean="0"/>
              <a:t>Actitud</a:t>
            </a:r>
            <a:r>
              <a:rPr lang="es-MX" sz="1800" b="1" dirty="0" smtClean="0"/>
              <a:t>: </a:t>
            </a:r>
            <a:r>
              <a:rPr lang="es-MX" sz="1800" dirty="0" smtClean="0">
                <a:solidFill>
                  <a:schemeClr val="dk1"/>
                </a:solidFill>
              </a:rPr>
              <a:t>Capacidad de valorar los elementos relevantes de un proyecto.</a:t>
            </a:r>
            <a:endParaRPr lang="es-MX" sz="1600" dirty="0" smtClean="0">
              <a:solidFill>
                <a:schemeClr val="dk1"/>
              </a:solidFill>
            </a:endParaRPr>
          </a:p>
          <a:p>
            <a:endParaRPr lang="es-MX"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par>
                          <p:cTn id="12" fill="hold">
                            <p:stCondLst>
                              <p:cond delay="6950"/>
                            </p:stCondLst>
                            <p:childTnLst>
                              <p:par>
                                <p:cTn id="13" presetID="29"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p:cTn id="15" dur="5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16" dur="5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500"/>
                                        <p:tgtEl>
                                          <p:spTgt spid="5">
                                            <p:txEl>
                                              <p:pRg st="2" end="2"/>
                                            </p:txEl>
                                          </p:spTgt>
                                        </p:tgtEl>
                                      </p:cBhvr>
                                    </p:animEffect>
                                  </p:childTnLst>
                                </p:cTn>
                              </p:par>
                            </p:childTnLst>
                          </p:cTn>
                        </p:par>
                        <p:par>
                          <p:cTn id="18" fill="hold">
                            <p:stCondLst>
                              <p:cond delay="7450"/>
                            </p:stCondLst>
                            <p:childTnLst>
                              <p:par>
                                <p:cTn id="19" presetID="29" presetClass="entr" presetSubtype="0" fill="hold" nodeType="after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 calcmode="lin" valueType="num">
                                      <p:cBhvr>
                                        <p:cTn id="21" dur="500" fill="hold"/>
                                        <p:tgtEl>
                                          <p:spTgt spid="5">
                                            <p:txEl>
                                              <p:pRg st="4" end="4"/>
                                            </p:txEl>
                                          </p:spTgt>
                                        </p:tgtEl>
                                        <p:attrNameLst>
                                          <p:attrName>ppt_x</p:attrName>
                                        </p:attrNameLst>
                                      </p:cBhvr>
                                      <p:tavLst>
                                        <p:tav tm="0">
                                          <p:val>
                                            <p:strVal val="#ppt_x-.2"/>
                                          </p:val>
                                        </p:tav>
                                        <p:tav tm="100000">
                                          <p:val>
                                            <p:strVal val="#ppt_x"/>
                                          </p:val>
                                        </p:tav>
                                      </p:tavLst>
                                    </p:anim>
                                    <p:anim calcmode="lin" valueType="num">
                                      <p:cBhvr>
                                        <p:cTn id="22" dur="500" fill="hold"/>
                                        <p:tgtEl>
                                          <p:spTgt spid="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3" dur="500"/>
                                        <p:tgtEl>
                                          <p:spTgt spid="5">
                                            <p:txEl>
                                              <p:pRg st="4" end="4"/>
                                            </p:txEl>
                                          </p:spTgt>
                                        </p:tgtEl>
                                      </p:cBhvr>
                                    </p:animEffect>
                                  </p:childTnLst>
                                </p:cTn>
                              </p:par>
                            </p:childTnLst>
                          </p:cTn>
                        </p:par>
                        <p:par>
                          <p:cTn id="24" fill="hold">
                            <p:stCondLst>
                              <p:cond delay="7950"/>
                            </p:stCondLst>
                            <p:childTnLst>
                              <p:par>
                                <p:cTn id="25" presetID="29" presetClass="entr" presetSubtype="0" fill="hold" nodeType="after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 calcmode="lin" valueType="num">
                                      <p:cBhvr>
                                        <p:cTn id="27" dur="500" fill="hold"/>
                                        <p:tgtEl>
                                          <p:spTgt spid="5">
                                            <p:txEl>
                                              <p:pRg st="6" end="6"/>
                                            </p:txEl>
                                          </p:spTgt>
                                        </p:tgtEl>
                                        <p:attrNameLst>
                                          <p:attrName>ppt_x</p:attrName>
                                        </p:attrNameLst>
                                      </p:cBhvr>
                                      <p:tavLst>
                                        <p:tav tm="0">
                                          <p:val>
                                            <p:strVal val="#ppt_x-.2"/>
                                          </p:val>
                                        </p:tav>
                                        <p:tav tm="100000">
                                          <p:val>
                                            <p:strVal val="#ppt_x"/>
                                          </p:val>
                                        </p:tav>
                                      </p:tavLst>
                                    </p:anim>
                                    <p:anim calcmode="lin" valueType="num">
                                      <p:cBhvr>
                                        <p:cTn id="28" dur="500" fill="hold"/>
                                        <p:tgtEl>
                                          <p:spTgt spid="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9"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54</a:t>
            </a:fld>
            <a:endParaRPr lang="es-MX"/>
          </a:p>
        </p:txBody>
      </p:sp>
      <p:sp>
        <p:nvSpPr>
          <p:cNvPr id="5" name="1 Título"/>
          <p:cNvSpPr>
            <a:spLocks noGrp="1"/>
          </p:cNvSpPr>
          <p:nvPr>
            <p:ph type="title"/>
          </p:nvPr>
        </p:nvSpPr>
        <p:spPr/>
        <p:txBody>
          <a:bodyPr/>
          <a:lstStyle/>
          <a:p>
            <a:r>
              <a:rPr lang="es-MX" dirty="0" smtClean="0"/>
              <a:t>Ferias de Proyectos</a:t>
            </a:r>
            <a:endParaRPr lang="es-ES" dirty="0"/>
          </a:p>
        </p:txBody>
      </p:sp>
      <p:graphicFrame>
        <p:nvGraphicFramePr>
          <p:cNvPr id="6" name="5 Tabla"/>
          <p:cNvGraphicFramePr>
            <a:graphicFrameLocks noGrp="1"/>
          </p:cNvGraphicFramePr>
          <p:nvPr/>
        </p:nvGraphicFramePr>
        <p:xfrm>
          <a:off x="179512" y="1196752"/>
          <a:ext cx="8784976" cy="5059680"/>
        </p:xfrm>
        <a:graphic>
          <a:graphicData uri="http://schemas.openxmlformats.org/drawingml/2006/table">
            <a:tbl>
              <a:tblPr firstRow="1" bandRow="1">
                <a:tableStyleId>{5DA37D80-6434-44D0-A028-1B22A696006F}</a:tableStyleId>
              </a:tblPr>
              <a:tblGrid>
                <a:gridCol w="1512168"/>
                <a:gridCol w="7272808"/>
              </a:tblGrid>
              <a:tr h="283056">
                <a:tc gridSpan="2">
                  <a:txBody>
                    <a:bodyPr/>
                    <a:lstStyle/>
                    <a:p>
                      <a:pPr algn="ctr"/>
                      <a:r>
                        <a:rPr lang="es-MX" sz="1800" b="1" kern="1200" cap="small" baseline="0" dirty="0" smtClean="0"/>
                        <a:t>Componentes de un proyecto</a:t>
                      </a:r>
                      <a:endParaRPr lang="es-ES" sz="1800" b="1" cap="small" baseline="0" dirty="0"/>
                    </a:p>
                  </a:txBody>
                  <a:tcPr/>
                </a:tc>
                <a:tc hMerge="1">
                  <a:txBody>
                    <a:bodyPr/>
                    <a:lstStyle/>
                    <a:p>
                      <a:endParaRPr lang="es-ES" dirty="0"/>
                    </a:p>
                  </a:txBody>
                  <a:tcPr/>
                </a:tc>
              </a:tr>
              <a:tr h="370840">
                <a:tc>
                  <a:txBody>
                    <a:bodyPr/>
                    <a:lstStyle/>
                    <a:p>
                      <a:r>
                        <a:rPr lang="es-MX" sz="1700" b="1" kern="1200" dirty="0" smtClean="0">
                          <a:solidFill>
                            <a:schemeClr val="tx1"/>
                          </a:solidFill>
                          <a:latin typeface="+mn-lt"/>
                          <a:ea typeface="+mn-ea"/>
                          <a:cs typeface="+mn-cs"/>
                        </a:rPr>
                        <a:t>Aspectos generales</a:t>
                      </a:r>
                      <a:endParaRPr lang="es-ES" sz="1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700" kern="1200" dirty="0" smtClean="0">
                          <a:solidFill>
                            <a:schemeClr val="tx1"/>
                          </a:solidFill>
                          <a:latin typeface="+mn-lt"/>
                          <a:ea typeface="+mn-ea"/>
                          <a:cs typeface="+mn-cs"/>
                        </a:rPr>
                        <a:t>Incluye el título, los objetivos que se espera lograr y el contexto en que se desarrollará el proyecto.</a:t>
                      </a:r>
                      <a:endParaRPr lang="es-ES" sz="1700" dirty="0"/>
                    </a:p>
                  </a:txBody>
                  <a:tcPr/>
                </a:tc>
              </a:tr>
              <a:tr h="370840">
                <a:tc>
                  <a:txBody>
                    <a:bodyPr/>
                    <a:lstStyle/>
                    <a:p>
                      <a:r>
                        <a:rPr lang="es-MX" sz="1700" b="1" kern="1200" dirty="0" smtClean="0">
                          <a:solidFill>
                            <a:schemeClr val="tx1"/>
                          </a:solidFill>
                          <a:latin typeface="+mn-lt"/>
                          <a:ea typeface="+mn-ea"/>
                          <a:cs typeface="+mn-cs"/>
                        </a:rPr>
                        <a:t>Justificación</a:t>
                      </a:r>
                      <a:endParaRPr lang="es-ES" sz="1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700" kern="1200" dirty="0" smtClean="0">
                          <a:solidFill>
                            <a:schemeClr val="tx1"/>
                          </a:solidFill>
                          <a:latin typeface="+mn-lt"/>
                          <a:ea typeface="+mn-ea"/>
                          <a:cs typeface="+mn-cs"/>
                        </a:rPr>
                        <a:t>Se refiere al análisis de los distintos elementos que entrarán en juego y el porqué de los objetivos antes descritos.</a:t>
                      </a:r>
                      <a:endParaRPr lang="es-ES" sz="1700" dirty="0"/>
                    </a:p>
                  </a:txBody>
                  <a:tcPr/>
                </a:tc>
              </a:tr>
              <a:tr h="370840">
                <a:tc>
                  <a:txBody>
                    <a:bodyPr/>
                    <a:lstStyle/>
                    <a:p>
                      <a:r>
                        <a:rPr lang="es-MX" sz="1700" b="1" kern="1200" dirty="0" smtClean="0">
                          <a:solidFill>
                            <a:schemeClr val="tx1"/>
                          </a:solidFill>
                          <a:latin typeface="+mn-lt"/>
                          <a:ea typeface="+mn-ea"/>
                          <a:cs typeface="+mn-cs"/>
                        </a:rPr>
                        <a:t>Organización</a:t>
                      </a:r>
                      <a:endParaRPr lang="es-ES" sz="1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700" kern="1200" dirty="0" smtClean="0">
                          <a:solidFill>
                            <a:schemeClr val="tx1"/>
                          </a:solidFill>
                          <a:latin typeface="+mn-lt"/>
                          <a:ea typeface="+mn-ea"/>
                          <a:cs typeface="+mn-cs"/>
                        </a:rPr>
                        <a:t>Explica la forma en que se debe implementar el proyecto: dónde se hará, quiénes prestarán el servicio, en qué horario, con qué procesos, etc.</a:t>
                      </a:r>
                      <a:endParaRPr lang="es-ES" sz="1700" dirty="0"/>
                    </a:p>
                  </a:txBody>
                  <a:tcPr/>
                </a:tc>
              </a:tr>
              <a:tr h="370840">
                <a:tc>
                  <a:txBody>
                    <a:bodyPr/>
                    <a:lstStyle/>
                    <a:p>
                      <a:r>
                        <a:rPr lang="es-MX" sz="1700" b="1" kern="1200" dirty="0" smtClean="0">
                          <a:solidFill>
                            <a:schemeClr val="tx1"/>
                          </a:solidFill>
                          <a:latin typeface="+mn-lt"/>
                          <a:ea typeface="+mn-ea"/>
                          <a:cs typeface="+mn-cs"/>
                        </a:rPr>
                        <a:t>Plan de acción</a:t>
                      </a:r>
                      <a:endParaRPr lang="es-ES" sz="1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700" kern="1200" dirty="0" smtClean="0">
                          <a:solidFill>
                            <a:schemeClr val="tx1"/>
                          </a:solidFill>
                          <a:latin typeface="+mn-lt"/>
                          <a:ea typeface="+mn-ea"/>
                          <a:cs typeface="+mn-cs"/>
                        </a:rPr>
                        <a:t>Define, paso a paso, las acciones que hay que realizar para lograr los objetivos. Se debe indicar las fechas en que se realizará cada actividad y sus responsables.</a:t>
                      </a:r>
                      <a:endParaRPr lang="es-ES" sz="1700" dirty="0"/>
                    </a:p>
                  </a:txBody>
                  <a:tcPr/>
                </a:tc>
              </a:tr>
              <a:tr h="370840">
                <a:tc>
                  <a:txBody>
                    <a:bodyPr/>
                    <a:lstStyle/>
                    <a:p>
                      <a:r>
                        <a:rPr lang="es-MX" sz="1700" b="1" kern="1200" dirty="0" smtClean="0">
                          <a:solidFill>
                            <a:schemeClr val="tx1"/>
                          </a:solidFill>
                          <a:latin typeface="+mn-lt"/>
                          <a:ea typeface="+mn-ea"/>
                          <a:cs typeface="+mn-cs"/>
                        </a:rPr>
                        <a:t>Recursos y presupuesto</a:t>
                      </a:r>
                      <a:endParaRPr lang="es-ES" sz="1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700" kern="1200" dirty="0" smtClean="0">
                          <a:solidFill>
                            <a:schemeClr val="tx1"/>
                          </a:solidFill>
                          <a:latin typeface="+mn-lt"/>
                          <a:ea typeface="+mn-ea"/>
                          <a:cs typeface="+mn-cs"/>
                        </a:rPr>
                        <a:t>Se definen los recursos necesarios: materiales, técnicos, logísticos y financieros. Se señalan los costos involucrados y las fuentes de financiamiento. Si es un proyecto rentable, se estima la utilidad que producirá.</a:t>
                      </a:r>
                      <a:endParaRPr lang="es-ES" sz="1700" dirty="0"/>
                    </a:p>
                  </a:txBody>
                  <a:tcPr/>
                </a:tc>
              </a:tr>
              <a:tr h="370840">
                <a:tc>
                  <a:txBody>
                    <a:bodyPr/>
                    <a:lstStyle/>
                    <a:p>
                      <a:r>
                        <a:rPr lang="es-MX" sz="1700" b="1" kern="1200" dirty="0" smtClean="0">
                          <a:solidFill>
                            <a:schemeClr val="tx1"/>
                          </a:solidFill>
                          <a:latin typeface="+mn-lt"/>
                          <a:ea typeface="+mn-ea"/>
                          <a:cs typeface="+mn-cs"/>
                        </a:rPr>
                        <a:t>Control de avance y evaluación de resultados</a:t>
                      </a:r>
                      <a:r>
                        <a:rPr lang="es-MX" sz="1700" kern="1200" dirty="0" smtClean="0">
                          <a:solidFill>
                            <a:schemeClr val="tx1"/>
                          </a:solidFill>
                          <a:latin typeface="+mn-lt"/>
                          <a:ea typeface="+mn-ea"/>
                          <a:cs typeface="+mn-cs"/>
                        </a:rPr>
                        <a:t>.</a:t>
                      </a:r>
                      <a:endParaRPr lang="es-ES" sz="1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700" kern="1200" dirty="0" smtClean="0">
                          <a:solidFill>
                            <a:schemeClr val="tx1"/>
                          </a:solidFill>
                          <a:latin typeface="+mn-lt"/>
                          <a:ea typeface="+mn-ea"/>
                          <a:cs typeface="+mn-cs"/>
                        </a:rPr>
                        <a:t>Se definen los parámetros de control de avance y las formas de evaluación. Como control, se pueden sugerir reportes periódicos. Como mecanismos de evaluación, se puede sugerir un diagnóstico de las variables que se van a intervenir, antes de iniciar el proyecto y luego de producidos los resultados, para poder comparar su impacto</a:t>
                      </a:r>
                      <a:endParaRPr lang="es-ES" sz="1700" dirty="0"/>
                    </a:p>
                  </a:txBody>
                  <a:tcPr/>
                </a:tc>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70000" lnSpcReduction="20000"/>
          </a:bodyPr>
          <a:lstStyle/>
          <a:p>
            <a:r>
              <a:rPr lang="es-MX" dirty="0" smtClean="0"/>
              <a:t>Ahora bien, una vez presentado un proyecto, seguramente será evaluado por terceros que no lo conocen pero que tienen interés en él. Evaluar un proyecto significa analizar su validez, determinar por anticipado si responderá al propósito que lo inspiró. Puesto que aún no ha sido implementado, no se pueden evaluar sus resultados. Sólo se pueden prever sus beneficios, a partir de la coherencia de sus planteamientos. Los principales aspectos a considerar, estarán en directa relación con el impacto que se prevé, de acuerdo a los objetivos planteados.</a:t>
            </a:r>
            <a:endParaRPr lang="es-ES" dirty="0" smtClean="0"/>
          </a:p>
          <a:p>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55</a:t>
            </a:fld>
            <a:endParaRPr lang="es-MX"/>
          </a:p>
        </p:txBody>
      </p:sp>
      <p:sp>
        <p:nvSpPr>
          <p:cNvPr id="5" name="1 Título"/>
          <p:cNvSpPr>
            <a:spLocks noGrp="1"/>
          </p:cNvSpPr>
          <p:nvPr>
            <p:ph type="title"/>
          </p:nvPr>
        </p:nvSpPr>
        <p:spPr/>
        <p:txBody>
          <a:bodyPr/>
          <a:lstStyle/>
          <a:p>
            <a:r>
              <a:rPr lang="es-MX" dirty="0" smtClean="0"/>
              <a:t>Ferias de Proyectos</a:t>
            </a:r>
            <a:endParaRPr lang="es-E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56</a:t>
            </a:fld>
            <a:endParaRPr lang="es-MX"/>
          </a:p>
        </p:txBody>
      </p:sp>
      <p:sp>
        <p:nvSpPr>
          <p:cNvPr id="5" name="1 Título"/>
          <p:cNvSpPr>
            <a:spLocks noGrp="1"/>
          </p:cNvSpPr>
          <p:nvPr>
            <p:ph type="title"/>
          </p:nvPr>
        </p:nvSpPr>
        <p:spPr/>
        <p:txBody>
          <a:bodyPr/>
          <a:lstStyle/>
          <a:p>
            <a:r>
              <a:rPr lang="es-MX" dirty="0" smtClean="0"/>
              <a:t>Ferias de Proyectos</a:t>
            </a:r>
            <a:endParaRPr lang="es-ES" dirty="0"/>
          </a:p>
        </p:txBody>
      </p:sp>
      <p:sp>
        <p:nvSpPr>
          <p:cNvPr id="6" name="2 Marcador de contenido"/>
          <p:cNvSpPr>
            <a:spLocks noGrp="1"/>
          </p:cNvSpPr>
          <p:nvPr>
            <p:ph idx="1"/>
          </p:nvPr>
        </p:nvSpPr>
        <p:spPr/>
        <p:txBody>
          <a:bodyPr>
            <a:normAutofit/>
          </a:bodyPr>
          <a:lstStyle/>
          <a:p>
            <a:pPr>
              <a:lnSpc>
                <a:spcPct val="100000"/>
              </a:lnSpc>
            </a:pPr>
            <a:r>
              <a:rPr lang="es-MX" b="1" dirty="0" smtClean="0"/>
              <a:t>Descripción de la actividad:</a:t>
            </a:r>
            <a:endParaRPr lang="es-MX" dirty="0" smtClean="0"/>
          </a:p>
          <a:p>
            <a:pPr lvl="1">
              <a:lnSpc>
                <a:spcPct val="100000"/>
              </a:lnSpc>
            </a:pPr>
            <a:endParaRPr lang="es-MX" dirty="0" smtClean="0"/>
          </a:p>
          <a:p>
            <a:pPr lvl="1">
              <a:lnSpc>
                <a:spcPct val="100000"/>
              </a:lnSpc>
            </a:pPr>
            <a:r>
              <a:rPr lang="es-MX" dirty="0" smtClean="0"/>
              <a:t>En esta sesión cada grupo presentará al resto del curso su proyecto. Un jurado emitirá su opinión, apoyado en una pauta de evaluación de aspectos específicos del proyecto y, finalmente, el curso se pronunciará por el proyecto que merezca la mejor opinión, de acuerdo al sentir de la mayoría.</a:t>
            </a:r>
            <a:endParaRPr lang="es-ES" dirty="0" smtClean="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57</a:t>
            </a:fld>
            <a:endParaRPr lang="es-MX"/>
          </a:p>
        </p:txBody>
      </p:sp>
      <p:sp>
        <p:nvSpPr>
          <p:cNvPr id="6" name="1 Título"/>
          <p:cNvSpPr>
            <a:spLocks noGrp="1"/>
          </p:cNvSpPr>
          <p:nvPr>
            <p:ph type="title"/>
          </p:nvPr>
        </p:nvSpPr>
        <p:spPr/>
        <p:txBody>
          <a:bodyPr/>
          <a:lstStyle/>
          <a:p>
            <a:r>
              <a:rPr lang="es-MX" dirty="0" smtClean="0"/>
              <a:t>Ferias de Proyectos</a:t>
            </a:r>
            <a:endParaRPr lang="es-ES" dirty="0"/>
          </a:p>
        </p:txBody>
      </p:sp>
      <p:sp>
        <p:nvSpPr>
          <p:cNvPr id="7" name="2 Marcador de contenido"/>
          <p:cNvSpPr>
            <a:spLocks noGrp="1"/>
          </p:cNvSpPr>
          <p:nvPr>
            <p:ph idx="1"/>
          </p:nvPr>
        </p:nvSpPr>
        <p:spPr/>
        <p:txBody>
          <a:bodyPr anchor="ctr">
            <a:normAutofit/>
          </a:bodyPr>
          <a:lstStyle/>
          <a:p>
            <a:pPr algn="ctr">
              <a:lnSpc>
                <a:spcPct val="100000"/>
              </a:lnSpc>
              <a:buNone/>
            </a:pPr>
            <a:r>
              <a:rPr lang="es-MX" sz="6000" b="1" dirty="0" smtClean="0">
                <a:effectLst>
                  <a:outerShdw blurRad="38100" dist="38100" dir="2700000" algn="tl">
                    <a:srgbClr val="000000">
                      <a:alpha val="43137"/>
                    </a:srgbClr>
                  </a:outerShdw>
                </a:effectLst>
              </a:rPr>
              <a:t>Puesta en común</a:t>
            </a:r>
            <a:endParaRPr lang="es-MX" sz="6000" b="1" dirty="0">
              <a:effectLst>
                <a:outerShdw blurRad="38100" dist="38100" dir="2700000" algn="tl">
                  <a:srgbClr val="000000">
                    <a:alpha val="43137"/>
                  </a:srgbClr>
                </a:outerShdw>
              </a:effectLs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58</a:t>
            </a:fld>
            <a:endParaRPr lang="es-MX"/>
          </a:p>
        </p:txBody>
      </p:sp>
      <p:sp>
        <p:nvSpPr>
          <p:cNvPr id="5" name="1 Título"/>
          <p:cNvSpPr>
            <a:spLocks noGrp="1"/>
          </p:cNvSpPr>
          <p:nvPr>
            <p:ph type="title"/>
          </p:nvPr>
        </p:nvSpPr>
        <p:spPr/>
        <p:txBody>
          <a:bodyPr/>
          <a:lstStyle/>
          <a:p>
            <a:r>
              <a:rPr lang="es-MX" dirty="0" smtClean="0"/>
              <a:t>Ferias de Proyectos</a:t>
            </a:r>
            <a:endParaRPr lang="es-ES" dirty="0"/>
          </a:p>
        </p:txBody>
      </p:sp>
      <p:sp>
        <p:nvSpPr>
          <p:cNvPr id="6" name="2 Marcador de contenido"/>
          <p:cNvSpPr>
            <a:spLocks noGrp="1"/>
          </p:cNvSpPr>
          <p:nvPr>
            <p:ph idx="1"/>
          </p:nvPr>
        </p:nvSpPr>
        <p:spPr/>
        <p:txBody>
          <a:bodyPr anchor="ctr">
            <a:normAutofit/>
          </a:bodyPr>
          <a:lstStyle/>
          <a:p>
            <a:pPr algn="ctr">
              <a:lnSpc>
                <a:spcPct val="100000"/>
              </a:lnSpc>
              <a:buNone/>
            </a:pPr>
            <a:r>
              <a:rPr lang="es-MX" sz="6000" b="1" dirty="0" smtClean="0">
                <a:effectLst>
                  <a:outerShdw blurRad="38100" dist="38100" dir="2700000" algn="tl">
                    <a:srgbClr val="000000">
                      <a:alpha val="43137"/>
                    </a:srgbClr>
                  </a:outerShdw>
                </a:effectLst>
              </a:rPr>
              <a:t>Conclusión</a:t>
            </a:r>
            <a:endParaRPr lang="es-MX" sz="6000" b="1" dirty="0">
              <a:effectLst>
                <a:outerShdw blurRad="38100" dist="38100" dir="2700000" algn="tl">
                  <a:srgbClr val="000000">
                    <a:alpha val="43137"/>
                  </a:srgbClr>
                </a:outerShdw>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274638"/>
            <a:ext cx="8712968" cy="1143000"/>
          </a:xfrm>
        </p:spPr>
        <p:txBody>
          <a:bodyPr>
            <a:noAutofit/>
          </a:bodyPr>
          <a:lstStyle/>
          <a:p>
            <a:pPr algn="r"/>
            <a:r>
              <a:rPr lang="es-MX" sz="2600" dirty="0" smtClean="0"/>
              <a:t>Competencias del área de planeación y gestión de proyectos</a:t>
            </a:r>
            <a:endParaRPr lang="es-MX" sz="2600" dirty="0"/>
          </a:p>
        </p:txBody>
      </p:sp>
      <p:graphicFrame>
        <p:nvGraphicFramePr>
          <p:cNvPr id="3" name="5 Marcador de contenido"/>
          <p:cNvGraphicFramePr>
            <a:graphicFrameLocks/>
          </p:cNvGraphicFramePr>
          <p:nvPr/>
        </p:nvGraphicFramePr>
        <p:xfrm>
          <a:off x="468313" y="1700207"/>
          <a:ext cx="8283600" cy="4249075"/>
        </p:xfrm>
        <a:graphic>
          <a:graphicData uri="http://schemas.openxmlformats.org/drawingml/2006/table">
            <a:tbl>
              <a:tblPr firstRow="1" bandRow="1">
                <a:tableStyleId>{7DF18680-E054-41AD-8BC1-D1AEF772440D}</a:tableStyleId>
              </a:tblPr>
              <a:tblGrid>
                <a:gridCol w="1479600"/>
                <a:gridCol w="1958400"/>
                <a:gridCol w="2181600"/>
                <a:gridCol w="1368000"/>
                <a:gridCol w="1296000"/>
              </a:tblGrid>
              <a:tr h="510135">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Área de competencia</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200" b="1" kern="1200" dirty="0" smtClean="0">
                          <a:solidFill>
                            <a:schemeClr val="bg1"/>
                          </a:solidFill>
                          <a:effectLst>
                            <a:outerShdw blurRad="38100" dist="38100" dir="2700000" algn="tl">
                              <a:srgbClr val="000000">
                                <a:alpha val="43137"/>
                              </a:srgbClr>
                            </a:outerShdw>
                          </a:effectLst>
                          <a:latin typeface="+mn-lt"/>
                          <a:ea typeface="+mn-ea"/>
                          <a:cs typeface="+mn-cs"/>
                        </a:rPr>
                        <a:t>Atributo</a:t>
                      </a:r>
                      <a:endParaRPr lang="es-MX" sz="1200" b="1" kern="1200" dirty="0">
                        <a:solidFill>
                          <a:schemeClr val="bg1"/>
                        </a:solidFill>
                        <a:effectLst>
                          <a:outerShdw blurRad="38100" dist="38100" dir="2700000" algn="tl">
                            <a:srgbClr val="000000">
                              <a:alpha val="43137"/>
                            </a:srgbClr>
                          </a:outerShdw>
                        </a:effectLst>
                        <a:latin typeface="+mn-lt"/>
                        <a:ea typeface="+mn-ea"/>
                        <a:cs typeface="+mn-cs"/>
                      </a:endParaRPr>
                    </a:p>
                  </a:txBody>
                  <a:tcPr anchor="ctr">
                    <a:solidFill>
                      <a:srgbClr val="A50021"/>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Actividad</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Duración</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solidFill>
                  </a:tcPr>
                </a:tc>
                <a:tc>
                  <a:txBody>
                    <a:bodyPr/>
                    <a:lstStyle/>
                    <a:p>
                      <a:pPr marL="0" algn="ctr" defTabSz="914400" rtl="0" eaLnBrk="1" latinLnBrk="0" hangingPunct="1"/>
                      <a:r>
                        <a:rPr lang="es-MX" sz="1200" b="1" kern="1200" dirty="0" smtClean="0">
                          <a:solidFill>
                            <a:schemeClr val="bg1"/>
                          </a:solidFill>
                          <a:effectLst>
                            <a:outerShdw blurRad="38100" dist="38100" dir="2700000" algn="tl">
                              <a:srgbClr val="000000">
                                <a:alpha val="43137"/>
                              </a:srgbClr>
                            </a:outerShdw>
                          </a:effectLst>
                          <a:latin typeface="+mn-lt"/>
                          <a:ea typeface="+mn-ea"/>
                          <a:cs typeface="+mn-cs"/>
                        </a:rPr>
                        <a:t>Evidencias</a:t>
                      </a:r>
                    </a:p>
                  </a:txBody>
                  <a:tcPr anchor="ctr">
                    <a:solidFill>
                      <a:srgbClr val="A50021"/>
                    </a:solidFill>
                  </a:tcPr>
                </a:tc>
              </a:tr>
              <a:tr h="747788">
                <a:tc rowSpan="5">
                  <a:txBody>
                    <a:bodyPr/>
                    <a:lstStyle/>
                    <a:p>
                      <a:r>
                        <a:rPr lang="es-MX" sz="1200" dirty="0" smtClean="0">
                          <a:solidFill>
                            <a:schemeClr val="bg1"/>
                          </a:solidFill>
                          <a:effectLst>
                            <a:outerShdw blurRad="38100" dist="38100" dir="2700000" algn="tl">
                              <a:srgbClr val="000000">
                                <a:alpha val="43137"/>
                              </a:srgbClr>
                            </a:outerShdw>
                          </a:effectLst>
                          <a:latin typeface="+mn-lt"/>
                        </a:rPr>
                        <a:t>Planeación y gestión de proyectos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alpha val="80000"/>
                      </a:srgbClr>
                    </a:solidFill>
                  </a:tcPr>
                </a:tc>
                <a:tc>
                  <a:txBody>
                    <a:bodyPr/>
                    <a:lstStyle/>
                    <a:p>
                      <a:r>
                        <a:rPr lang="es-MX" sz="1200" dirty="0" smtClean="0">
                          <a:solidFill>
                            <a:schemeClr val="bg1"/>
                          </a:solidFill>
                          <a:effectLst>
                            <a:outerShdw blurRad="38100" dist="38100" dir="2700000" algn="tl">
                              <a:srgbClr val="000000">
                                <a:alpha val="43137"/>
                              </a:srgbClr>
                            </a:outerShdw>
                          </a:effectLst>
                          <a:latin typeface="+mn-lt"/>
                        </a:rPr>
                        <a:t>Fijar objetivos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alpha val="80000"/>
                      </a:srgbClr>
                    </a:solidFill>
                  </a:tcPr>
                </a:tc>
                <a:tc>
                  <a:txBody>
                    <a:bodyPr/>
                    <a:lstStyle/>
                    <a:p>
                      <a:r>
                        <a:rPr lang="es-MX" sz="1200" dirty="0" smtClean="0">
                          <a:solidFill>
                            <a:schemeClr val="bg1"/>
                          </a:solidFill>
                          <a:effectLst>
                            <a:outerShdw blurRad="38100" dist="38100" dir="2700000" algn="tl">
                              <a:srgbClr val="000000">
                                <a:alpha val="43137"/>
                              </a:srgbClr>
                            </a:outerShdw>
                          </a:effectLst>
                          <a:latin typeface="+mn-lt"/>
                        </a:rPr>
                        <a:t>Me gano el pan</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alpha val="80000"/>
                      </a:srgbClr>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45 minutos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alpha val="80000"/>
                      </a:srgbClr>
                    </a:solidFill>
                  </a:tcPr>
                </a:tc>
                <a:tc rowSpan="5">
                  <a:txBody>
                    <a:bodyPr/>
                    <a:lstStyle/>
                    <a:p>
                      <a:pPr marL="174625" indent="-174625" algn="l" defTabSz="914400" rtl="0" eaLnBrk="1" latinLnBrk="0" hangingPunct="1">
                        <a:buFont typeface="Wingdings" pitchFamily="2" charset="2"/>
                        <a:buChar char="§"/>
                      </a:pPr>
                      <a:r>
                        <a:rPr lang="es-MX" sz="1200" kern="1200" dirty="0" smtClean="0">
                          <a:solidFill>
                            <a:schemeClr val="bg1"/>
                          </a:solidFill>
                          <a:effectLst>
                            <a:outerShdw blurRad="38100" dist="38100" dir="2700000" algn="tl">
                              <a:srgbClr val="000000">
                                <a:alpha val="43137"/>
                              </a:srgbClr>
                            </a:outerShdw>
                          </a:effectLst>
                          <a:latin typeface="+mn-lt"/>
                          <a:ea typeface="+mn-ea"/>
                          <a:cs typeface="+mn-cs"/>
                        </a:rPr>
                        <a:t>Plan de proyecto</a:t>
                      </a:r>
                    </a:p>
                    <a:p>
                      <a:pPr marL="174625" indent="-174625" algn="l" defTabSz="914400" rtl="0" eaLnBrk="1" latinLnBrk="0" hangingPunct="1">
                        <a:buFont typeface="Wingdings" pitchFamily="2" charset="2"/>
                        <a:buChar char="§"/>
                      </a:pPr>
                      <a:endParaRPr lang="es-MX" sz="1200" kern="1200" dirty="0" smtClean="0">
                        <a:solidFill>
                          <a:schemeClr val="bg1"/>
                        </a:solidFill>
                        <a:effectLst>
                          <a:outerShdw blurRad="38100" dist="38100" dir="2700000" algn="tl">
                            <a:srgbClr val="000000">
                              <a:alpha val="43137"/>
                            </a:srgbClr>
                          </a:outerShdw>
                        </a:effectLst>
                        <a:latin typeface="+mn-lt"/>
                        <a:ea typeface="+mn-ea"/>
                        <a:cs typeface="+mn-cs"/>
                      </a:endParaRPr>
                    </a:p>
                    <a:p>
                      <a:pPr marL="174625" indent="-174625" algn="l" defTabSz="914400" rtl="0" eaLnBrk="1" latinLnBrk="0" hangingPunct="1">
                        <a:buFont typeface="Wingdings" pitchFamily="2" charset="2"/>
                        <a:buChar char="§"/>
                      </a:pPr>
                      <a:r>
                        <a:rPr lang="es-MX" sz="1200" kern="1200" dirty="0" smtClean="0">
                          <a:solidFill>
                            <a:schemeClr val="bg1"/>
                          </a:solidFill>
                          <a:effectLst>
                            <a:outerShdw blurRad="38100" dist="38100" dir="2700000" algn="tl">
                              <a:srgbClr val="000000">
                                <a:alpha val="43137"/>
                              </a:srgbClr>
                            </a:outerShdw>
                          </a:effectLst>
                          <a:latin typeface="+mn-lt"/>
                          <a:ea typeface="+mn-ea"/>
                          <a:cs typeface="+mn-cs"/>
                        </a:rPr>
                        <a:t>Metas</a:t>
                      </a:r>
                      <a:r>
                        <a:rPr lang="es-MX" sz="1200" kern="1200" baseline="0" dirty="0" smtClean="0">
                          <a:solidFill>
                            <a:schemeClr val="bg1"/>
                          </a:solidFill>
                          <a:effectLst>
                            <a:outerShdw blurRad="38100" dist="38100" dir="2700000" algn="tl">
                              <a:srgbClr val="000000">
                                <a:alpha val="43137"/>
                              </a:srgbClr>
                            </a:outerShdw>
                          </a:effectLst>
                          <a:latin typeface="+mn-lt"/>
                          <a:ea typeface="+mn-ea"/>
                          <a:cs typeface="+mn-cs"/>
                        </a:rPr>
                        <a:t> personales</a:t>
                      </a:r>
                    </a:p>
                    <a:p>
                      <a:pPr marL="174625" indent="-174625" algn="l" defTabSz="914400" rtl="0" eaLnBrk="1" latinLnBrk="0" hangingPunct="1">
                        <a:buFont typeface="Wingdings" pitchFamily="2" charset="2"/>
                        <a:buChar char="§"/>
                      </a:pPr>
                      <a:endParaRPr lang="es-MX" sz="1200" kern="1200" baseline="0" dirty="0" smtClean="0">
                        <a:solidFill>
                          <a:schemeClr val="bg1"/>
                        </a:solidFill>
                        <a:effectLst>
                          <a:outerShdw blurRad="38100" dist="38100" dir="2700000" algn="tl">
                            <a:srgbClr val="000000">
                              <a:alpha val="43137"/>
                            </a:srgbClr>
                          </a:outerShdw>
                        </a:effectLst>
                        <a:latin typeface="+mn-lt"/>
                        <a:ea typeface="+mn-ea"/>
                        <a:cs typeface="+mn-cs"/>
                      </a:endParaRPr>
                    </a:p>
                    <a:p>
                      <a:pPr marL="174625" indent="-174625" algn="l" defTabSz="914400" rtl="0" eaLnBrk="1" latinLnBrk="0" hangingPunct="1">
                        <a:buFont typeface="Wingdings" pitchFamily="2" charset="2"/>
                        <a:buChar char="§"/>
                      </a:pPr>
                      <a:r>
                        <a:rPr lang="es-MX" sz="1200" kern="1200" baseline="0" dirty="0" smtClean="0">
                          <a:solidFill>
                            <a:schemeClr val="bg1"/>
                          </a:solidFill>
                          <a:effectLst>
                            <a:outerShdw blurRad="38100" dist="38100" dir="2700000" algn="tl">
                              <a:srgbClr val="000000">
                                <a:alpha val="43137"/>
                              </a:srgbClr>
                            </a:outerShdw>
                          </a:effectLst>
                          <a:latin typeface="+mn-lt"/>
                          <a:ea typeface="+mn-ea"/>
                          <a:cs typeface="+mn-cs"/>
                        </a:rPr>
                        <a:t>Fuentes de información sobre proyecto</a:t>
                      </a:r>
                    </a:p>
                  </a:txBody>
                  <a:tcPr>
                    <a:solidFill>
                      <a:srgbClr val="A50021">
                        <a:alpha val="80000"/>
                      </a:srgbClr>
                    </a:solidFill>
                  </a:tcPr>
                </a:tc>
              </a:tr>
              <a:tr h="747788">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a:txBody>
                    <a:bodyPr/>
                    <a:lstStyle/>
                    <a:p>
                      <a:r>
                        <a:rPr lang="es-MX" sz="1200" dirty="0" smtClean="0">
                          <a:solidFill>
                            <a:schemeClr val="tx2">
                              <a:lumMod val="50000"/>
                            </a:schemeClr>
                          </a:solidFill>
                          <a:effectLst>
                            <a:outerShdw blurRad="38100" dist="38100" dir="2700000" algn="tl">
                              <a:srgbClr val="000000">
                                <a:alpha val="43137"/>
                              </a:srgbClr>
                            </a:outerShdw>
                          </a:effectLst>
                          <a:latin typeface="+mn-lt"/>
                        </a:rPr>
                        <a:t>Recolectar, organizar y analizar información</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ABB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dirty="0" smtClean="0">
                          <a:solidFill>
                            <a:schemeClr val="tx2">
                              <a:lumMod val="50000"/>
                            </a:schemeClr>
                          </a:solidFill>
                          <a:effectLst>
                            <a:outerShdw blurRad="38100" dist="38100" dir="2700000" algn="tl">
                              <a:srgbClr val="000000">
                                <a:alpha val="43137"/>
                              </a:srgbClr>
                            </a:outerShdw>
                          </a:effectLst>
                          <a:latin typeface="+mn-lt"/>
                        </a:rPr>
                        <a:t>Información útil para la acción (</a:t>
                      </a:r>
                      <a:r>
                        <a:rPr lang="es-MX" sz="1200" dirty="0" err="1" smtClean="0">
                          <a:solidFill>
                            <a:schemeClr val="tx2">
                              <a:lumMod val="50000"/>
                            </a:schemeClr>
                          </a:solidFill>
                          <a:effectLst>
                            <a:outerShdw blurRad="38100" dist="38100" dir="2700000" algn="tl">
                              <a:srgbClr val="000000">
                                <a:alpha val="43137"/>
                              </a:srgbClr>
                            </a:outerShdw>
                          </a:effectLst>
                          <a:latin typeface="+mn-lt"/>
                        </a:rPr>
                        <a:t>IUPLA</a:t>
                      </a:r>
                      <a:r>
                        <a:rPr lang="es-MX" sz="1200" dirty="0" smtClean="0">
                          <a:solidFill>
                            <a:schemeClr val="tx2">
                              <a:lumMod val="50000"/>
                            </a:schemeClr>
                          </a:solidFill>
                          <a:effectLst>
                            <a:outerShdw blurRad="38100" dist="38100" dir="2700000" algn="tl">
                              <a:srgbClr val="000000">
                                <a:alpha val="43137"/>
                              </a:srgbClr>
                            </a:outerShdw>
                          </a:effectLst>
                          <a:latin typeface="+mn-lt"/>
                        </a:rPr>
                        <a:t>)</a:t>
                      </a:r>
                    </a:p>
                    <a:p>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ABBB"/>
                    </a:solidFill>
                  </a:tcPr>
                </a:tc>
                <a:tc>
                  <a:txBody>
                    <a:bodyPr/>
                    <a:lstStyle/>
                    <a:p>
                      <a:pPr algn="ctr"/>
                      <a:r>
                        <a:rPr lang="es-MX" sz="1200" dirty="0" smtClean="0">
                          <a:solidFill>
                            <a:schemeClr val="tx2">
                              <a:lumMod val="50000"/>
                            </a:schemeClr>
                          </a:solidFill>
                          <a:effectLst>
                            <a:outerShdw blurRad="38100" dist="38100" dir="2700000" algn="tl">
                              <a:srgbClr val="000000">
                                <a:alpha val="43137"/>
                              </a:srgbClr>
                            </a:outerShdw>
                          </a:effectLst>
                          <a:latin typeface="+mn-lt"/>
                        </a:rPr>
                        <a:t>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ABBB"/>
                    </a:solidFill>
                  </a:tcP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solidFill>
                      <a:srgbClr val="FFABBB"/>
                    </a:solidFill>
                  </a:tcPr>
                </a:tc>
              </a:tr>
              <a:tr h="747788">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rowSpan="3">
                  <a:txBody>
                    <a:bodyPr/>
                    <a:lstStyle/>
                    <a:p>
                      <a:r>
                        <a:rPr lang="es-MX" sz="1200" dirty="0" smtClean="0">
                          <a:solidFill>
                            <a:schemeClr val="bg1"/>
                          </a:solidFill>
                          <a:effectLst>
                            <a:outerShdw blurRad="38100" dist="38100" dir="2700000" algn="tl">
                              <a:srgbClr val="000000">
                                <a:alpha val="43137"/>
                              </a:srgbClr>
                            </a:outerShdw>
                          </a:effectLst>
                          <a:latin typeface="+mn-lt"/>
                        </a:rPr>
                        <a:t>Desarrollar y gestionar proyectos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alpha val="80000"/>
                      </a:srgbClr>
                    </a:solidFill>
                  </a:tcPr>
                </a:tc>
                <a:tc>
                  <a:txBody>
                    <a:bodyPr/>
                    <a:lstStyle/>
                    <a:p>
                      <a:r>
                        <a:rPr lang="es-MX" sz="1200" dirty="0" smtClean="0">
                          <a:solidFill>
                            <a:schemeClr val="bg1"/>
                          </a:solidFill>
                          <a:effectLst>
                            <a:outerShdw blurRad="38100" dist="38100" dir="2700000" algn="tl">
                              <a:srgbClr val="000000">
                                <a:alpha val="43137"/>
                              </a:srgbClr>
                            </a:outerShdw>
                          </a:effectLst>
                          <a:latin typeface="+mn-lt"/>
                        </a:rPr>
                        <a:t>Y ahora… ¿Qué hago?</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alpha val="80000"/>
                      </a:srgbClr>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45 minutos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alpha val="80000"/>
                      </a:srgbClr>
                    </a:solidFill>
                  </a:tcPr>
                </a:tc>
                <a:tc vMerge="1">
                  <a:txBody>
                    <a:bodyPr/>
                    <a:lstStyle/>
                    <a:p>
                      <a:pPr algn="ctr"/>
                      <a:endParaRPr lang="es-MX" sz="1200" dirty="0">
                        <a:solidFill>
                          <a:schemeClr val="bg1"/>
                        </a:solidFill>
                        <a:effectLst>
                          <a:outerShdw blurRad="38100" dist="38100" dir="2700000" algn="tl">
                            <a:srgbClr val="000000">
                              <a:alpha val="43137"/>
                            </a:srgbClr>
                          </a:outerShdw>
                        </a:effectLst>
                        <a:latin typeface="Trebuchet MS" pitchFamily="34" charset="0"/>
                      </a:endParaRPr>
                    </a:p>
                  </a:txBody>
                  <a:tcPr anchor="ctr">
                    <a:solidFill>
                      <a:srgbClr val="A50021"/>
                    </a:solidFill>
                  </a:tcPr>
                </a:tc>
              </a:tr>
              <a:tr h="747788">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vMerge="1">
                  <a:txBody>
                    <a:bodyPr/>
                    <a:lstStyle/>
                    <a:p>
                      <a:endParaRPr lang="es-MX" sz="1200" dirty="0">
                        <a:solidFill>
                          <a:schemeClr val="tx1"/>
                        </a:solidFill>
                        <a:effectLst>
                          <a:outerShdw blurRad="38100" dist="38100" dir="2700000" algn="tl">
                            <a:srgbClr val="000000">
                              <a:alpha val="43137"/>
                            </a:srgbClr>
                          </a:outerShdw>
                        </a:effectLst>
                        <a:latin typeface="Trebuchet MS" pitchFamily="34" charset="0"/>
                      </a:endParaRPr>
                    </a:p>
                  </a:txBody>
                  <a:tcPr anchor="ctr"/>
                </a:tc>
                <a:tc>
                  <a:txBody>
                    <a:bodyPr/>
                    <a:lstStyle/>
                    <a:p>
                      <a:r>
                        <a:rPr lang="es-MX" sz="1200" dirty="0" smtClean="0">
                          <a:solidFill>
                            <a:schemeClr val="tx2">
                              <a:lumMod val="50000"/>
                            </a:schemeClr>
                          </a:solidFill>
                          <a:effectLst>
                            <a:outerShdw blurRad="38100" dist="38100" dir="2700000" algn="tl">
                              <a:srgbClr val="000000">
                                <a:alpha val="43137"/>
                              </a:srgbClr>
                            </a:outerShdw>
                          </a:effectLst>
                          <a:latin typeface="+mn-lt"/>
                        </a:rPr>
                        <a:t>Dos y dos son cinco</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ABBB"/>
                    </a:solidFill>
                  </a:tcPr>
                </a:tc>
                <a:tc>
                  <a:txBody>
                    <a:bodyPr/>
                    <a:lstStyle/>
                    <a:p>
                      <a:pPr algn="ctr"/>
                      <a:r>
                        <a:rPr lang="es-MX" sz="1200" dirty="0" smtClean="0">
                          <a:solidFill>
                            <a:schemeClr val="tx2">
                              <a:lumMod val="50000"/>
                            </a:schemeClr>
                          </a:solidFill>
                          <a:effectLst>
                            <a:outerShdw blurRad="38100" dist="38100" dir="2700000" algn="tl">
                              <a:srgbClr val="000000">
                                <a:alpha val="43137"/>
                              </a:srgbClr>
                            </a:outerShdw>
                          </a:effectLst>
                          <a:latin typeface="+mn-lt"/>
                        </a:rPr>
                        <a:t>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ABBB"/>
                    </a:solidFill>
                  </a:tcP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solidFill>
                      <a:srgbClr val="FFABBB"/>
                    </a:solidFill>
                  </a:tcPr>
                </a:tc>
              </a:tr>
              <a:tr h="747788">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vMerge="1">
                  <a:txBody>
                    <a:bodyPr/>
                    <a:lstStyle/>
                    <a:p>
                      <a:endParaRPr lang="es-MX" sz="1200" dirty="0">
                        <a:solidFill>
                          <a:schemeClr val="tx1"/>
                        </a:solidFill>
                        <a:effectLst>
                          <a:outerShdw blurRad="38100" dist="38100" dir="2700000" algn="tl">
                            <a:srgbClr val="000000">
                              <a:alpha val="43137"/>
                            </a:srgbClr>
                          </a:outerShdw>
                        </a:effectLst>
                        <a:latin typeface="Trebuchet MS" pitchFamily="34" charset="0"/>
                      </a:endParaRPr>
                    </a:p>
                  </a:txBody>
                  <a:tcPr anchor="ctr"/>
                </a:tc>
                <a:tc>
                  <a:txBody>
                    <a:bodyPr/>
                    <a:lstStyle/>
                    <a:p>
                      <a:r>
                        <a:rPr lang="es-MX" sz="1200" dirty="0" smtClean="0">
                          <a:solidFill>
                            <a:schemeClr val="bg1"/>
                          </a:solidFill>
                          <a:effectLst>
                            <a:outerShdw blurRad="38100" dist="38100" dir="2700000" algn="tl">
                              <a:srgbClr val="000000">
                                <a:alpha val="43137"/>
                              </a:srgbClr>
                            </a:outerShdw>
                          </a:effectLst>
                          <a:latin typeface="+mn-lt"/>
                        </a:rPr>
                        <a:t>Feria de proyectos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alpha val="80000"/>
                      </a:srgbClr>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45 minutos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A50021">
                        <a:alpha val="80000"/>
                      </a:srgbClr>
                    </a:solidFill>
                  </a:tcPr>
                </a:tc>
                <a:tc vMerge="1">
                  <a:txBody>
                    <a:bodyPr/>
                    <a:lstStyle/>
                    <a:p>
                      <a:pPr algn="ctr"/>
                      <a:endParaRPr lang="es-MX" sz="1200" dirty="0">
                        <a:solidFill>
                          <a:schemeClr val="bg1"/>
                        </a:solidFill>
                        <a:effectLst>
                          <a:outerShdw blurRad="38100" dist="38100" dir="2700000" algn="tl">
                            <a:srgbClr val="000000">
                              <a:alpha val="43137"/>
                            </a:srgbClr>
                          </a:outerShdw>
                        </a:effectLst>
                        <a:latin typeface="Trebuchet MS" pitchFamily="34" charset="0"/>
                      </a:endParaRPr>
                    </a:p>
                  </a:txBody>
                  <a:tcPr anchor="ctr">
                    <a:solidFill>
                      <a:srgbClr val="A50021"/>
                    </a:solidFill>
                  </a:tcPr>
                </a:tc>
              </a:tr>
            </a:tbl>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z="2000" smtClean="0">
                <a:effectLst>
                  <a:outerShdw blurRad="38100" dist="38100" dir="2700000" algn="tl">
                    <a:srgbClr val="000000">
                      <a:alpha val="43137"/>
                    </a:srgbClr>
                  </a:outerShdw>
                </a:effectLst>
              </a:rPr>
              <a:pPr/>
              <a:t>6</a:t>
            </a:fld>
            <a:endParaRPr lang="es-MX" sz="2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900"/>
                            </p:stCondLst>
                            <p:childTnLst>
                              <p:par>
                                <p:cTn id="11" presetID="21"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4)">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Elipse"/>
          <p:cNvSpPr/>
          <p:nvPr/>
        </p:nvSpPr>
        <p:spPr>
          <a:xfrm>
            <a:off x="1475656" y="3356992"/>
            <a:ext cx="3312368" cy="2952328"/>
          </a:xfrm>
          <a:prstGeom prst="ellipse">
            <a:avLst/>
          </a:prstGeom>
          <a:solidFill>
            <a:srgbClr val="A5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cap="all" dirty="0" smtClean="0">
                <a:solidFill>
                  <a:schemeClr val="bg1"/>
                </a:solidFill>
              </a:rPr>
              <a:t>¿QUÉ ES </a:t>
            </a:r>
            <a:r>
              <a:rPr lang="es-MX" sz="1400" b="1" cap="all" dirty="0" smtClean="0"/>
              <a:t>planeación y gestión de proyectos</a:t>
            </a:r>
            <a:r>
              <a:rPr lang="es-MX" sz="1400" b="1" cap="all" dirty="0" smtClean="0">
                <a:solidFill>
                  <a:schemeClr val="bg1"/>
                </a:solidFill>
              </a:rPr>
              <a:t>?</a:t>
            </a:r>
            <a:endParaRPr lang="es-MX" sz="1400" b="1" cap="all" dirty="0">
              <a:solidFill>
                <a:schemeClr val="bg1"/>
              </a:solidFill>
            </a:endParaRPr>
          </a:p>
        </p:txBody>
      </p:sp>
      <p:sp>
        <p:nvSpPr>
          <p:cNvPr id="4" name="3 Título"/>
          <p:cNvSpPr>
            <a:spLocks noGrp="1"/>
          </p:cNvSpPr>
          <p:nvPr>
            <p:ph type="title"/>
          </p:nvPr>
        </p:nvSpPr>
        <p:spPr/>
        <p:txBody>
          <a:bodyPr>
            <a:noAutofit/>
          </a:bodyPr>
          <a:lstStyle/>
          <a:p>
            <a:r>
              <a:rPr lang="es-MX" sz="2800" dirty="0" smtClean="0"/>
              <a:t>Planeación y Gestión de Proyectos</a:t>
            </a:r>
            <a:endParaRPr lang="es-MX" sz="2800" dirty="0"/>
          </a:p>
        </p:txBody>
      </p:sp>
      <p:sp>
        <p:nvSpPr>
          <p:cNvPr id="5" name="4 Elipse"/>
          <p:cNvSpPr/>
          <p:nvPr/>
        </p:nvSpPr>
        <p:spPr>
          <a:xfrm>
            <a:off x="3419872" y="2708920"/>
            <a:ext cx="1980000" cy="1980000"/>
          </a:xfrm>
          <a:prstGeom prst="ellipse">
            <a:avLst/>
          </a:prstGeom>
          <a:solidFill>
            <a:srgbClr val="FFABBB">
              <a:alpha val="85098"/>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s-MX" sz="1600" b="1" dirty="0" smtClean="0">
                <a:solidFill>
                  <a:schemeClr val="tx1"/>
                </a:solidFill>
              </a:rPr>
              <a:t>Valorización</a:t>
            </a:r>
          </a:p>
          <a:p>
            <a:pPr algn="ctr"/>
            <a:endParaRPr lang="es-MX" sz="1400" b="1" dirty="0">
              <a:solidFill>
                <a:schemeClr val="bg1"/>
              </a:solidFill>
            </a:endParaRPr>
          </a:p>
        </p:txBody>
      </p:sp>
      <p:sp>
        <p:nvSpPr>
          <p:cNvPr id="6" name="5 Elipse"/>
          <p:cNvSpPr/>
          <p:nvPr/>
        </p:nvSpPr>
        <p:spPr>
          <a:xfrm>
            <a:off x="5004048" y="2132856"/>
            <a:ext cx="1980000" cy="1980000"/>
          </a:xfrm>
          <a:prstGeom prst="ellipse">
            <a:avLst/>
          </a:prstGeom>
          <a:solidFill>
            <a:srgbClr val="FFABBB">
              <a:alpha val="40000"/>
            </a:srgb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400" b="1" dirty="0" smtClean="0">
                <a:solidFill>
                  <a:schemeClr val="tx2">
                    <a:lumMod val="50000"/>
                  </a:schemeClr>
                </a:solidFill>
              </a:rPr>
              <a:t>Atributos</a:t>
            </a:r>
            <a:endParaRPr lang="es-MX" sz="1400" b="1" dirty="0">
              <a:solidFill>
                <a:schemeClr val="tx2">
                  <a:lumMod val="50000"/>
                </a:schemeClr>
              </a:solidFill>
            </a:endParaRPr>
          </a:p>
        </p:txBody>
      </p:sp>
      <p:cxnSp>
        <p:nvCxnSpPr>
          <p:cNvPr id="27" name="26 Forma"/>
          <p:cNvCxnSpPr>
            <a:stCxn id="5" idx="1"/>
          </p:cNvCxnSpPr>
          <p:nvPr/>
        </p:nvCxnSpPr>
        <p:spPr>
          <a:xfrm rot="16200000" flipV="1">
            <a:off x="2699792" y="1988840"/>
            <a:ext cx="866028" cy="1154060"/>
          </a:xfrm>
          <a:prstGeom prst="bentConnector2">
            <a:avLst/>
          </a:prstGeom>
          <a:ln>
            <a:headEnd type="none"/>
            <a:tailEnd type="oval"/>
          </a:ln>
        </p:spPr>
        <p:style>
          <a:lnRef idx="1">
            <a:schemeClr val="accent2"/>
          </a:lnRef>
          <a:fillRef idx="0">
            <a:schemeClr val="accent2"/>
          </a:fillRef>
          <a:effectRef idx="0">
            <a:schemeClr val="accent2"/>
          </a:effectRef>
          <a:fontRef idx="minor">
            <a:schemeClr val="tx1"/>
          </a:fontRef>
        </p:style>
      </p:cxnSp>
      <p:sp>
        <p:nvSpPr>
          <p:cNvPr id="28" name="27 Rectángulo"/>
          <p:cNvSpPr/>
          <p:nvPr/>
        </p:nvSpPr>
        <p:spPr>
          <a:xfrm>
            <a:off x="107504" y="1412776"/>
            <a:ext cx="2592288"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Font typeface="Wingdings" pitchFamily="2" charset="2"/>
              <a:buChar char="§"/>
            </a:pPr>
            <a:r>
              <a:rPr lang="es-MX" sz="1400" b="1" dirty="0" smtClean="0">
                <a:solidFill>
                  <a:schemeClr val="tx1"/>
                </a:solidFill>
              </a:rPr>
              <a:t> La importancia de la planeación y gestión de proyectos en la vida cotidiana.</a:t>
            </a:r>
          </a:p>
          <a:p>
            <a:pPr lvl="0"/>
            <a:endParaRPr lang="es-MX" sz="800" dirty="0" smtClean="0">
              <a:solidFill>
                <a:schemeClr val="tx1"/>
              </a:solidFill>
            </a:endParaRPr>
          </a:p>
          <a:p>
            <a:pPr lvl="0">
              <a:buFont typeface="Wingdings" pitchFamily="2" charset="2"/>
              <a:buChar char="§"/>
            </a:pPr>
            <a:r>
              <a:rPr lang="es-MX" sz="1400" b="1" dirty="0" smtClean="0">
                <a:solidFill>
                  <a:schemeClr val="tx1"/>
                </a:solidFill>
              </a:rPr>
              <a:t> La planeación y gestión de proyectos contribuye significativamente en la obtención de un trabajo.</a:t>
            </a:r>
          </a:p>
          <a:p>
            <a:pPr lvl="0"/>
            <a:endParaRPr lang="es-MX" sz="800" dirty="0" smtClean="0">
              <a:solidFill>
                <a:schemeClr val="tx1"/>
              </a:solidFill>
            </a:endParaRPr>
          </a:p>
          <a:p>
            <a:pPr>
              <a:buFont typeface="Wingdings" pitchFamily="2" charset="2"/>
              <a:buChar char="§"/>
            </a:pPr>
            <a:r>
              <a:rPr lang="es-MX" sz="1400" b="1" dirty="0" smtClean="0">
                <a:solidFill>
                  <a:schemeClr val="tx1"/>
                </a:solidFill>
              </a:rPr>
              <a:t> La planeación y gestión de proyectos facilitan la estabilidad laboral</a:t>
            </a:r>
          </a:p>
        </p:txBody>
      </p:sp>
      <p:sp>
        <p:nvSpPr>
          <p:cNvPr id="29" name="28 Rectángulo"/>
          <p:cNvSpPr/>
          <p:nvPr/>
        </p:nvSpPr>
        <p:spPr>
          <a:xfrm>
            <a:off x="6864252" y="1484784"/>
            <a:ext cx="2279748" cy="10801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
            </a:pPr>
            <a:r>
              <a:rPr lang="es-MX" sz="1400" b="1" dirty="0" smtClean="0">
                <a:solidFill>
                  <a:schemeClr val="tx1"/>
                </a:solidFill>
              </a:rPr>
              <a:t> Fijar objetivos</a:t>
            </a:r>
          </a:p>
          <a:p>
            <a:pPr>
              <a:buFont typeface="Wingdings" pitchFamily="2" charset="2"/>
              <a:buChar char="§"/>
            </a:pPr>
            <a:r>
              <a:rPr lang="es-MX" sz="1400" b="1" dirty="0" smtClean="0">
                <a:solidFill>
                  <a:schemeClr val="tx1"/>
                </a:solidFill>
              </a:rPr>
              <a:t> Recolectar, organizar y analizar información</a:t>
            </a:r>
          </a:p>
          <a:p>
            <a:pPr>
              <a:buFont typeface="Wingdings" pitchFamily="2" charset="2"/>
              <a:buChar char="§"/>
            </a:pPr>
            <a:r>
              <a:rPr lang="es-MX" sz="1400" b="1" dirty="0" smtClean="0">
                <a:solidFill>
                  <a:schemeClr val="tx1"/>
                </a:solidFill>
              </a:rPr>
              <a:t> Desarrollar y gestionar proyectos.</a:t>
            </a:r>
          </a:p>
        </p:txBody>
      </p:sp>
      <p:grpSp>
        <p:nvGrpSpPr>
          <p:cNvPr id="2" name="18 Grupo"/>
          <p:cNvGrpSpPr/>
          <p:nvPr/>
        </p:nvGrpSpPr>
        <p:grpSpPr>
          <a:xfrm>
            <a:off x="6984048" y="2708920"/>
            <a:ext cx="1006126" cy="648072"/>
            <a:chOff x="6984048" y="2504047"/>
            <a:chExt cx="1006126" cy="648072"/>
          </a:xfrm>
        </p:grpSpPr>
        <p:cxnSp>
          <p:nvCxnSpPr>
            <p:cNvPr id="34" name="33 Conector recto"/>
            <p:cNvCxnSpPr>
              <a:stCxn id="6" idx="6"/>
            </p:cNvCxnSpPr>
            <p:nvPr/>
          </p:nvCxnSpPr>
          <p:spPr>
            <a:xfrm>
              <a:off x="6984048" y="3122856"/>
              <a:ext cx="972328"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35 Conector recto de flecha"/>
            <p:cNvCxnSpPr/>
            <p:nvPr/>
          </p:nvCxnSpPr>
          <p:spPr>
            <a:xfrm rot="5400000" flipH="1" flipV="1">
              <a:off x="7660390" y="2822335"/>
              <a:ext cx="648072" cy="11496"/>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sp>
        <p:nvSpPr>
          <p:cNvPr id="21" name="20 Marcador de número de diapositiva"/>
          <p:cNvSpPr>
            <a:spLocks noGrp="1"/>
          </p:cNvSpPr>
          <p:nvPr>
            <p:ph type="sldNum" sz="quarter" idx="12"/>
          </p:nvPr>
        </p:nvSpPr>
        <p:spPr/>
        <p:txBody>
          <a:bodyPr/>
          <a:lstStyle/>
          <a:p>
            <a:fld id="{863DAC2C-C515-4487-A285-EDDAB0EBC0A4}" type="slidenum">
              <a:rPr lang="es-MX" smtClean="0"/>
              <a:pPr/>
              <a:t>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600" decel="100000"/>
                                        <p:tgtEl>
                                          <p:spTgt spid="8"/>
                                        </p:tgtEl>
                                      </p:cBhvr>
                                    </p:animEffect>
                                    <p:anim calcmode="lin" valueType="num">
                                      <p:cBhvr>
                                        <p:cTn id="8" dur="1600" decel="100000" fill="hold"/>
                                        <p:tgtEl>
                                          <p:spTgt spid="8"/>
                                        </p:tgtEl>
                                        <p:attrNameLst>
                                          <p:attrName>style.rotation</p:attrName>
                                        </p:attrNameLst>
                                      </p:cBhvr>
                                      <p:tavLst>
                                        <p:tav tm="0">
                                          <p:val>
                                            <p:fltVal val="-90"/>
                                          </p:val>
                                        </p:tav>
                                        <p:tav tm="100000">
                                          <p:val>
                                            <p:fltVal val="0"/>
                                          </p:val>
                                        </p:tav>
                                      </p:tavLst>
                                    </p:anim>
                                    <p:anim calcmode="lin" valueType="num">
                                      <p:cBhvr>
                                        <p:cTn id="9" dur="1600" decel="100000" fill="hold"/>
                                        <p:tgtEl>
                                          <p:spTgt spid="8"/>
                                        </p:tgtEl>
                                        <p:attrNameLst>
                                          <p:attrName>ppt_x</p:attrName>
                                        </p:attrNameLst>
                                      </p:cBhvr>
                                      <p:tavLst>
                                        <p:tav tm="0">
                                          <p:val>
                                            <p:strVal val="#ppt_x+0.4"/>
                                          </p:val>
                                        </p:tav>
                                        <p:tav tm="100000">
                                          <p:val>
                                            <p:strVal val="#ppt_x-0.05"/>
                                          </p:val>
                                        </p:tav>
                                      </p:tavLst>
                                    </p:anim>
                                    <p:anim calcmode="lin" valueType="num">
                                      <p:cBhvr>
                                        <p:cTn id="10" dur="1600" decel="100000" fill="hold"/>
                                        <p:tgtEl>
                                          <p:spTgt spid="8"/>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8"/>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000" fill="hold"/>
                                        <p:tgtEl>
                                          <p:spTgt spid="4"/>
                                        </p:tgtEl>
                                        <p:attrNameLst>
                                          <p:attrName>ppt_w</p:attrName>
                                        </p:attrNameLst>
                                      </p:cBhvr>
                                      <p:tavLst>
                                        <p:tav tm="0">
                                          <p:val>
                                            <p:strVal val="#ppt_w*0.70"/>
                                          </p:val>
                                        </p:tav>
                                        <p:tav tm="100000">
                                          <p:val>
                                            <p:strVal val="#ppt_w"/>
                                          </p:val>
                                        </p:tav>
                                      </p:tavLst>
                                    </p:anim>
                                    <p:anim calcmode="lin" valueType="num">
                                      <p:cBhvr>
                                        <p:cTn id="18" dur="2000" fill="hold"/>
                                        <p:tgtEl>
                                          <p:spTgt spid="4"/>
                                        </p:tgtEl>
                                        <p:attrNameLst>
                                          <p:attrName>ppt_h</p:attrName>
                                        </p:attrNameLst>
                                      </p:cBhvr>
                                      <p:tavLst>
                                        <p:tav tm="0">
                                          <p:val>
                                            <p:strVal val="#ppt_h"/>
                                          </p:val>
                                        </p:tav>
                                        <p:tav tm="100000">
                                          <p:val>
                                            <p:strVal val="#ppt_h"/>
                                          </p:val>
                                        </p:tav>
                                      </p:tavLst>
                                    </p:anim>
                                    <p:animEffect transition="in" filter="fade">
                                      <p:cBhvr>
                                        <p:cTn id="19" dur="2000"/>
                                        <p:tgtEl>
                                          <p:spTgt spid="4"/>
                                        </p:tgtEl>
                                      </p:cBhvr>
                                    </p:animEffect>
                                  </p:childTnLst>
                                </p:cTn>
                              </p:par>
                            </p:childTnLst>
                          </p:cTn>
                        </p:par>
                        <p:par>
                          <p:cTn id="20" fill="hold">
                            <p:stCondLst>
                              <p:cond delay="2000"/>
                            </p:stCondLst>
                            <p:childTnLst>
                              <p:par>
                                <p:cTn id="21" presetID="3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600" decel="100000"/>
                                        <p:tgtEl>
                                          <p:spTgt spid="5"/>
                                        </p:tgtEl>
                                      </p:cBhvr>
                                    </p:animEffect>
                                    <p:anim calcmode="lin" valueType="num">
                                      <p:cBhvr>
                                        <p:cTn id="24" dur="1600" decel="100000" fill="hold"/>
                                        <p:tgtEl>
                                          <p:spTgt spid="5"/>
                                        </p:tgtEl>
                                        <p:attrNameLst>
                                          <p:attrName>style.rotation</p:attrName>
                                        </p:attrNameLst>
                                      </p:cBhvr>
                                      <p:tavLst>
                                        <p:tav tm="0">
                                          <p:val>
                                            <p:fltVal val="-90"/>
                                          </p:val>
                                        </p:tav>
                                        <p:tav tm="100000">
                                          <p:val>
                                            <p:fltVal val="0"/>
                                          </p:val>
                                        </p:tav>
                                      </p:tavLst>
                                    </p:anim>
                                    <p:anim calcmode="lin" valueType="num">
                                      <p:cBhvr>
                                        <p:cTn id="25" dur="1600" decel="100000" fill="hold"/>
                                        <p:tgtEl>
                                          <p:spTgt spid="5"/>
                                        </p:tgtEl>
                                        <p:attrNameLst>
                                          <p:attrName>ppt_x</p:attrName>
                                        </p:attrNameLst>
                                      </p:cBhvr>
                                      <p:tavLst>
                                        <p:tav tm="0">
                                          <p:val>
                                            <p:strVal val="#ppt_x+0.4"/>
                                          </p:val>
                                        </p:tav>
                                        <p:tav tm="100000">
                                          <p:val>
                                            <p:strVal val="#ppt_x-0.05"/>
                                          </p:val>
                                        </p:tav>
                                      </p:tavLst>
                                    </p:anim>
                                    <p:anim calcmode="lin" valueType="num">
                                      <p:cBhvr>
                                        <p:cTn id="26" dur="1600" decel="100000" fill="hold"/>
                                        <p:tgtEl>
                                          <p:spTgt spid="5"/>
                                        </p:tgtEl>
                                        <p:attrNameLst>
                                          <p:attrName>ppt_y</p:attrName>
                                        </p:attrNameLst>
                                      </p:cBhvr>
                                      <p:tavLst>
                                        <p:tav tm="0">
                                          <p:val>
                                            <p:strVal val="#ppt_y-0.4"/>
                                          </p:val>
                                        </p:tav>
                                        <p:tav tm="100000">
                                          <p:val>
                                            <p:strVal val="#ppt_y+0.1"/>
                                          </p:val>
                                        </p:tav>
                                      </p:tavLst>
                                    </p:anim>
                                    <p:anim calcmode="lin" valueType="num">
                                      <p:cBhvr>
                                        <p:cTn id="27" dur="400" accel="100000" fill="hold">
                                          <p:stCondLst>
                                            <p:cond delay="1600"/>
                                          </p:stCondLst>
                                        </p:cTn>
                                        <p:tgtEl>
                                          <p:spTgt spid="5"/>
                                        </p:tgtEl>
                                        <p:attrNameLst>
                                          <p:attrName>ppt_x</p:attrName>
                                        </p:attrNameLst>
                                      </p:cBhvr>
                                      <p:tavLst>
                                        <p:tav tm="0">
                                          <p:val>
                                            <p:strVal val="#ppt_x-0.05"/>
                                          </p:val>
                                        </p:tav>
                                        <p:tav tm="100000">
                                          <p:val>
                                            <p:strVal val="#ppt_x"/>
                                          </p:val>
                                        </p:tav>
                                      </p:tavLst>
                                    </p:anim>
                                    <p:anim calcmode="lin" valueType="num">
                                      <p:cBhvr>
                                        <p:cTn id="28" dur="400" accel="100000" fill="hold">
                                          <p:stCondLst>
                                            <p:cond delay="1600"/>
                                          </p:stCondLst>
                                        </p:cTn>
                                        <p:tgtEl>
                                          <p:spTgt spid="5"/>
                                        </p:tgtEl>
                                        <p:attrNameLst>
                                          <p:attrName>ppt_y</p:attrName>
                                        </p:attrNameLst>
                                      </p:cBhvr>
                                      <p:tavLst>
                                        <p:tav tm="0">
                                          <p:val>
                                            <p:strVal val="#ppt_y+0.1"/>
                                          </p:val>
                                        </p:tav>
                                        <p:tav tm="100000">
                                          <p:val>
                                            <p:strVal val="#ppt_y"/>
                                          </p:val>
                                        </p:tav>
                                      </p:tavLst>
                                    </p:anim>
                                  </p:childTnLst>
                                </p:cTn>
                              </p:par>
                            </p:childTnLst>
                          </p:cTn>
                        </p:par>
                        <p:par>
                          <p:cTn id="29" fill="hold">
                            <p:stCondLst>
                              <p:cond delay="4000"/>
                            </p:stCondLst>
                            <p:childTnLst>
                              <p:par>
                                <p:cTn id="30" presetID="1"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childTnLst>
                                </p:cTn>
                              </p:par>
                            </p:childTnLst>
                          </p:cTn>
                        </p:par>
                        <p:par>
                          <p:cTn id="32" fill="hold">
                            <p:stCondLst>
                              <p:cond delay="4000"/>
                            </p:stCondLst>
                            <p:childTnLst>
                              <p:par>
                                <p:cTn id="33" presetID="45" presetClass="entr" presetSubtype="0" fill="hold" grpId="0" nodeType="afterEffect">
                                  <p:stCondLst>
                                    <p:cond delay="0"/>
                                  </p:stCondLst>
                                  <p:iterate type="lt">
                                    <p:tmPct val="10000"/>
                                  </p:iterate>
                                  <p:childTnLst>
                                    <p:set>
                                      <p:cBhvr>
                                        <p:cTn id="34" dur="1" fill="hold">
                                          <p:stCondLst>
                                            <p:cond delay="0"/>
                                          </p:stCondLst>
                                        </p:cTn>
                                        <p:tgtEl>
                                          <p:spTgt spid="28"/>
                                        </p:tgtEl>
                                        <p:attrNameLst>
                                          <p:attrName>style.visibility</p:attrName>
                                        </p:attrNameLst>
                                      </p:cBhvr>
                                      <p:to>
                                        <p:strVal val="visible"/>
                                      </p:to>
                                    </p:set>
                                    <p:animEffect transition="in" filter="fade">
                                      <p:cBhvr>
                                        <p:cTn id="35" dur="2000"/>
                                        <p:tgtEl>
                                          <p:spTgt spid="28"/>
                                        </p:tgtEl>
                                      </p:cBhvr>
                                    </p:animEffect>
                                    <p:anim calcmode="lin" valueType="num">
                                      <p:cBhvr>
                                        <p:cTn id="36" dur="2000" fill="hold"/>
                                        <p:tgtEl>
                                          <p:spTgt spid="28"/>
                                        </p:tgtEl>
                                        <p:attrNameLst>
                                          <p:attrName>ppt_w</p:attrName>
                                        </p:attrNameLst>
                                      </p:cBhvr>
                                      <p:tavLst>
                                        <p:tav tm="0" fmla="#ppt_w*sin(2.5*pi*$)">
                                          <p:val>
                                            <p:fltVal val="0"/>
                                          </p:val>
                                        </p:tav>
                                        <p:tav tm="100000">
                                          <p:val>
                                            <p:fltVal val="1"/>
                                          </p:val>
                                        </p:tav>
                                      </p:tavLst>
                                    </p:anim>
                                    <p:anim calcmode="lin" valueType="num">
                                      <p:cBhvr>
                                        <p:cTn id="37" dur="2000" fill="hold"/>
                                        <p:tgtEl>
                                          <p:spTgt spid="28"/>
                                        </p:tgtEl>
                                        <p:attrNameLst>
                                          <p:attrName>ppt_h</p:attrName>
                                        </p:attrNameLst>
                                      </p:cBhvr>
                                      <p:tavLst>
                                        <p:tav tm="0">
                                          <p:val>
                                            <p:strVal val="#ppt_h"/>
                                          </p:val>
                                        </p:tav>
                                        <p:tav tm="100000">
                                          <p:val>
                                            <p:strVal val="#ppt_h"/>
                                          </p:val>
                                        </p:tav>
                                      </p:tavLst>
                                    </p:anim>
                                  </p:childTnLst>
                                </p:cTn>
                              </p:par>
                            </p:childTnLst>
                          </p:cTn>
                        </p:par>
                        <p:par>
                          <p:cTn id="38" fill="hold">
                            <p:stCondLst>
                              <p:cond delay="47400"/>
                            </p:stCondLst>
                            <p:childTnLst>
                              <p:par>
                                <p:cTn id="39" presetID="3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600" decel="100000"/>
                                        <p:tgtEl>
                                          <p:spTgt spid="6"/>
                                        </p:tgtEl>
                                      </p:cBhvr>
                                    </p:animEffect>
                                    <p:anim calcmode="lin" valueType="num">
                                      <p:cBhvr>
                                        <p:cTn id="42" dur="1600" decel="100000" fill="hold"/>
                                        <p:tgtEl>
                                          <p:spTgt spid="6"/>
                                        </p:tgtEl>
                                        <p:attrNameLst>
                                          <p:attrName>style.rotation</p:attrName>
                                        </p:attrNameLst>
                                      </p:cBhvr>
                                      <p:tavLst>
                                        <p:tav tm="0">
                                          <p:val>
                                            <p:fltVal val="-90"/>
                                          </p:val>
                                        </p:tav>
                                        <p:tav tm="100000">
                                          <p:val>
                                            <p:fltVal val="0"/>
                                          </p:val>
                                        </p:tav>
                                      </p:tavLst>
                                    </p:anim>
                                    <p:anim calcmode="lin" valueType="num">
                                      <p:cBhvr>
                                        <p:cTn id="43" dur="1600" decel="100000" fill="hold"/>
                                        <p:tgtEl>
                                          <p:spTgt spid="6"/>
                                        </p:tgtEl>
                                        <p:attrNameLst>
                                          <p:attrName>ppt_x</p:attrName>
                                        </p:attrNameLst>
                                      </p:cBhvr>
                                      <p:tavLst>
                                        <p:tav tm="0">
                                          <p:val>
                                            <p:strVal val="#ppt_x+0.4"/>
                                          </p:val>
                                        </p:tav>
                                        <p:tav tm="100000">
                                          <p:val>
                                            <p:strVal val="#ppt_x-0.05"/>
                                          </p:val>
                                        </p:tav>
                                      </p:tavLst>
                                    </p:anim>
                                    <p:anim calcmode="lin" valueType="num">
                                      <p:cBhvr>
                                        <p:cTn id="44" dur="1600" decel="100000" fill="hold"/>
                                        <p:tgtEl>
                                          <p:spTgt spid="6"/>
                                        </p:tgtEl>
                                        <p:attrNameLst>
                                          <p:attrName>ppt_y</p:attrName>
                                        </p:attrNameLst>
                                      </p:cBhvr>
                                      <p:tavLst>
                                        <p:tav tm="0">
                                          <p:val>
                                            <p:strVal val="#ppt_y-0.4"/>
                                          </p:val>
                                        </p:tav>
                                        <p:tav tm="100000">
                                          <p:val>
                                            <p:strVal val="#ppt_y+0.1"/>
                                          </p:val>
                                        </p:tav>
                                      </p:tavLst>
                                    </p:anim>
                                    <p:anim calcmode="lin" valueType="num">
                                      <p:cBhvr>
                                        <p:cTn id="45" dur="400" accel="100000" fill="hold">
                                          <p:stCondLst>
                                            <p:cond delay="1600"/>
                                          </p:stCondLst>
                                        </p:cTn>
                                        <p:tgtEl>
                                          <p:spTgt spid="6"/>
                                        </p:tgtEl>
                                        <p:attrNameLst>
                                          <p:attrName>ppt_x</p:attrName>
                                        </p:attrNameLst>
                                      </p:cBhvr>
                                      <p:tavLst>
                                        <p:tav tm="0">
                                          <p:val>
                                            <p:strVal val="#ppt_x-0.05"/>
                                          </p:val>
                                        </p:tav>
                                        <p:tav tm="100000">
                                          <p:val>
                                            <p:strVal val="#ppt_x"/>
                                          </p:val>
                                        </p:tav>
                                      </p:tavLst>
                                    </p:anim>
                                    <p:anim calcmode="lin" valueType="num">
                                      <p:cBhvr>
                                        <p:cTn id="46" dur="400" accel="100000" fill="hold">
                                          <p:stCondLst>
                                            <p:cond delay="1600"/>
                                          </p:stCondLst>
                                        </p:cTn>
                                        <p:tgtEl>
                                          <p:spTgt spid="6"/>
                                        </p:tgtEl>
                                        <p:attrNameLst>
                                          <p:attrName>ppt_y</p:attrName>
                                        </p:attrNameLst>
                                      </p:cBhvr>
                                      <p:tavLst>
                                        <p:tav tm="0">
                                          <p:val>
                                            <p:strVal val="#ppt_y+0.1"/>
                                          </p:val>
                                        </p:tav>
                                        <p:tav tm="100000">
                                          <p:val>
                                            <p:strVal val="#ppt_y"/>
                                          </p:val>
                                        </p:tav>
                                      </p:tavLst>
                                    </p:anim>
                                  </p:childTnLst>
                                </p:cTn>
                              </p:par>
                            </p:childTnLst>
                          </p:cTn>
                        </p:par>
                        <p:par>
                          <p:cTn id="47" fill="hold">
                            <p:stCondLst>
                              <p:cond delay="49400"/>
                            </p:stCondLst>
                            <p:childTnLst>
                              <p:par>
                                <p:cTn id="48" presetID="10" presetClass="entr" presetSubtype="0"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2000"/>
                                        <p:tgtEl>
                                          <p:spTgt spid="2"/>
                                        </p:tgtEl>
                                      </p:cBhvr>
                                    </p:animEffect>
                                  </p:childTnLst>
                                </p:cTn>
                              </p:par>
                            </p:childTnLst>
                          </p:cTn>
                        </p:par>
                        <p:par>
                          <p:cTn id="51" fill="hold">
                            <p:stCondLst>
                              <p:cond delay="51400"/>
                            </p:stCondLst>
                            <p:childTnLst>
                              <p:par>
                                <p:cTn id="52" presetID="31" presetClass="entr" presetSubtype="0" fill="hold" grpId="0" nodeType="afterEffect">
                                  <p:stCondLst>
                                    <p:cond delay="0"/>
                                  </p:stCondLst>
                                  <p:iterate type="lt">
                                    <p:tmPct val="5000"/>
                                  </p:iterate>
                                  <p:childTnLst>
                                    <p:set>
                                      <p:cBhvr>
                                        <p:cTn id="53" dur="1" fill="hold">
                                          <p:stCondLst>
                                            <p:cond delay="0"/>
                                          </p:stCondLst>
                                        </p:cTn>
                                        <p:tgtEl>
                                          <p:spTgt spid="29"/>
                                        </p:tgtEl>
                                        <p:attrNameLst>
                                          <p:attrName>style.visibility</p:attrName>
                                        </p:attrNameLst>
                                      </p:cBhvr>
                                      <p:to>
                                        <p:strVal val="visible"/>
                                      </p:to>
                                    </p:set>
                                    <p:anim calcmode="lin" valueType="num">
                                      <p:cBhvr>
                                        <p:cTn id="54" dur="2000" fill="hold"/>
                                        <p:tgtEl>
                                          <p:spTgt spid="29"/>
                                        </p:tgtEl>
                                        <p:attrNameLst>
                                          <p:attrName>ppt_w</p:attrName>
                                        </p:attrNameLst>
                                      </p:cBhvr>
                                      <p:tavLst>
                                        <p:tav tm="0">
                                          <p:val>
                                            <p:fltVal val="0"/>
                                          </p:val>
                                        </p:tav>
                                        <p:tav tm="100000">
                                          <p:val>
                                            <p:strVal val="#ppt_w"/>
                                          </p:val>
                                        </p:tav>
                                      </p:tavLst>
                                    </p:anim>
                                    <p:anim calcmode="lin" valueType="num">
                                      <p:cBhvr>
                                        <p:cTn id="55" dur="2000" fill="hold"/>
                                        <p:tgtEl>
                                          <p:spTgt spid="29"/>
                                        </p:tgtEl>
                                        <p:attrNameLst>
                                          <p:attrName>ppt_h</p:attrName>
                                        </p:attrNameLst>
                                      </p:cBhvr>
                                      <p:tavLst>
                                        <p:tav tm="0">
                                          <p:val>
                                            <p:fltVal val="0"/>
                                          </p:val>
                                        </p:tav>
                                        <p:tav tm="100000">
                                          <p:val>
                                            <p:strVal val="#ppt_h"/>
                                          </p:val>
                                        </p:tav>
                                      </p:tavLst>
                                    </p:anim>
                                    <p:anim calcmode="lin" valueType="num">
                                      <p:cBhvr>
                                        <p:cTn id="56" dur="2000" fill="hold"/>
                                        <p:tgtEl>
                                          <p:spTgt spid="29"/>
                                        </p:tgtEl>
                                        <p:attrNameLst>
                                          <p:attrName>style.rotation</p:attrName>
                                        </p:attrNameLst>
                                      </p:cBhvr>
                                      <p:tavLst>
                                        <p:tav tm="0">
                                          <p:val>
                                            <p:fltVal val="90"/>
                                          </p:val>
                                        </p:tav>
                                        <p:tav tm="100000">
                                          <p:val>
                                            <p:fltVal val="0"/>
                                          </p:val>
                                        </p:tav>
                                      </p:tavLst>
                                    </p:anim>
                                    <p:animEffect transition="in" filter="fade">
                                      <p:cBhvr>
                                        <p:cTn id="57"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5" grpId="0" animBg="1"/>
      <p:bldP spid="6" grpId="0" animBg="1"/>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ME GANO EL PAN</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PLANEACIÓN Y GESTIÓN DE PROYECTOS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ATRIBUTOS: FIJAR OBJETIVOS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z="2000" smtClean="0">
                <a:effectLst>
                  <a:outerShdw blurRad="38100" dist="38100" dir="2700000" algn="tl">
                    <a:srgbClr val="000000">
                      <a:alpha val="43137"/>
                    </a:srgbClr>
                  </a:outerShdw>
                </a:effectLst>
              </a:rPr>
              <a:pPr/>
              <a:t>8</a:t>
            </a:fld>
            <a:endParaRPr lang="es-MX" sz="2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89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Me gano el pan</a:t>
            </a:r>
            <a:endParaRPr lang="es-MX" sz="3200" dirty="0"/>
          </a:p>
        </p:txBody>
      </p:sp>
      <p:sp>
        <p:nvSpPr>
          <p:cNvPr id="3" name="2 Marcador de contenido"/>
          <p:cNvSpPr>
            <a:spLocks noGrp="1"/>
          </p:cNvSpPr>
          <p:nvPr>
            <p:ph idx="1"/>
          </p:nvPr>
        </p:nvSpPr>
        <p:spPr>
          <a:xfrm>
            <a:off x="467544" y="1196752"/>
            <a:ext cx="8229600" cy="5040560"/>
          </a:xfrm>
        </p:spPr>
        <p:txBody>
          <a:bodyPr>
            <a:noAutofit/>
          </a:bodyPr>
          <a:lstStyle/>
          <a:p>
            <a:pPr algn="just"/>
            <a:r>
              <a:rPr lang="es-MX" sz="1800" dirty="0" smtClean="0"/>
              <a:t>El </a:t>
            </a:r>
            <a:r>
              <a:rPr lang="es-MX" sz="1800" b="1" dirty="0" smtClean="0"/>
              <a:t>objetivo</a:t>
            </a:r>
            <a:r>
              <a:rPr lang="es-MX" sz="1800" dirty="0" smtClean="0"/>
              <a:t> de la actividad es que los participantes comprendan la importancia de fijar objetivos claros en el desarrollo de un proyecto e identifiquen la importancia de orientar sus acciones a un objetivo definido. Para ello, los aprendizajes esperados son:</a:t>
            </a:r>
          </a:p>
          <a:p>
            <a:pPr algn="just"/>
            <a:endParaRPr lang="es-MX" sz="800" dirty="0" smtClean="0"/>
          </a:p>
          <a:p>
            <a:pPr lvl="1" algn="just"/>
            <a:r>
              <a:rPr lang="es-MX" sz="1600" b="1" u="sng" dirty="0" smtClean="0"/>
              <a:t>Conocimiento</a:t>
            </a:r>
            <a:r>
              <a:rPr lang="es-MX" sz="1600" b="1" dirty="0" smtClean="0"/>
              <a:t>:</a:t>
            </a:r>
            <a:r>
              <a:rPr lang="es-MX" sz="1600" dirty="0" smtClean="0"/>
              <a:t> Conocer los beneficios de trabajar en el marco de un “proyecto” e identificar el concepto de “objetivo” como sentido orientador, tanto en la vida personal como en iniciativas económicas y de diversa naturaleza.</a:t>
            </a:r>
          </a:p>
          <a:p>
            <a:pPr lvl="1" algn="just"/>
            <a:endParaRPr lang="es-MX" sz="800" b="1" u="sng" dirty="0" smtClean="0"/>
          </a:p>
          <a:p>
            <a:pPr lvl="1" algn="just"/>
            <a:r>
              <a:rPr lang="es-MX" sz="1600" b="1" u="sng" dirty="0" smtClean="0"/>
              <a:t>Habilidad</a:t>
            </a:r>
            <a:r>
              <a:rPr lang="es-MX" sz="1600" b="1" dirty="0" smtClean="0"/>
              <a:t>:</a:t>
            </a:r>
            <a:r>
              <a:rPr lang="es-MX" sz="1600" dirty="0" smtClean="0"/>
              <a:t> Aplicar el hábito de realizar actividades guiadas por un propósito definido y estructurado.</a:t>
            </a:r>
          </a:p>
          <a:p>
            <a:pPr lvl="1" algn="just"/>
            <a:endParaRPr lang="es-MX" sz="800" b="1" u="sng" dirty="0" smtClean="0"/>
          </a:p>
          <a:p>
            <a:pPr lvl="1" algn="just"/>
            <a:r>
              <a:rPr lang="es-MX" sz="1600" b="1" u="sng" dirty="0" smtClean="0"/>
              <a:t>Actitud</a:t>
            </a:r>
            <a:r>
              <a:rPr lang="es-MX" sz="1600" b="1" dirty="0" smtClean="0"/>
              <a:t>:</a:t>
            </a:r>
            <a:r>
              <a:rPr lang="es-MX" sz="1600" dirty="0" smtClean="0"/>
              <a:t> tener disposición a llevar adelante acciones orientadas por propósitos definidos, que permiten la optimización de sus logros.</a:t>
            </a:r>
            <a:endParaRPr lang="es-MX" sz="1600" b="1" u="sng"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13400"/>
                            </p:stCondLst>
                            <p:childTnLst>
                              <p:par>
                                <p:cTn id="19" presetID="29"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500"/>
                                        <p:tgtEl>
                                          <p:spTgt spid="3">
                                            <p:txEl>
                                              <p:pRg st="2" end="2"/>
                                            </p:txEl>
                                          </p:spTgt>
                                        </p:tgtEl>
                                      </p:cBhvr>
                                    </p:animEffect>
                                  </p:childTnLst>
                                </p:cTn>
                              </p:par>
                            </p:childTnLst>
                          </p:cTn>
                        </p:par>
                        <p:par>
                          <p:cTn id="24" fill="hold">
                            <p:stCondLst>
                              <p:cond delay="13900"/>
                            </p:stCondLst>
                            <p:childTnLst>
                              <p:par>
                                <p:cTn id="25" presetID="29"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500"/>
                                        <p:tgtEl>
                                          <p:spTgt spid="3">
                                            <p:txEl>
                                              <p:pRg st="4" end="4"/>
                                            </p:txEl>
                                          </p:spTgt>
                                        </p:tgtEl>
                                      </p:cBhvr>
                                    </p:animEffect>
                                  </p:childTnLst>
                                </p:cTn>
                              </p:par>
                            </p:childTnLst>
                          </p:cTn>
                        </p:par>
                        <p:par>
                          <p:cTn id="30" fill="hold">
                            <p:stCondLst>
                              <p:cond delay="14400"/>
                            </p:stCondLst>
                            <p:childTnLst>
                              <p:par>
                                <p:cTn id="31" presetID="29"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p:cTn id="33" dur="5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4" dur="5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6475</TotalTime>
  <Words>6671</Words>
  <Application>Microsoft Office PowerPoint</Application>
  <PresentationFormat>Presentación en pantalla (4:3)</PresentationFormat>
  <Paragraphs>700</Paragraphs>
  <Slides>58</Slides>
  <Notes>44</Notes>
  <HiddenSlides>0</HiddenSlides>
  <MMClips>0</MMClips>
  <ScaleCrop>false</ScaleCrop>
  <HeadingPairs>
    <vt:vector size="4" baseType="variant">
      <vt:variant>
        <vt:lpstr>Tema</vt:lpstr>
      </vt:variant>
      <vt:variant>
        <vt:i4>1</vt:i4>
      </vt:variant>
      <vt:variant>
        <vt:lpstr>Títulos de diapositiva</vt:lpstr>
      </vt:variant>
      <vt:variant>
        <vt:i4>58</vt:i4>
      </vt:variant>
    </vt:vector>
  </HeadingPairs>
  <TitlesOfParts>
    <vt:vector size="59" baseType="lpstr">
      <vt:lpstr>Tema de Office</vt:lpstr>
      <vt:lpstr>TALLER “Jóvenes productivos”</vt:lpstr>
      <vt:lpstr>Propósitos</vt:lpstr>
      <vt:lpstr>Competencias de productividad y empleabilidad</vt:lpstr>
      <vt:lpstr>Integración con otros tipos de competencias </vt:lpstr>
      <vt:lpstr>Modelo de competencias de productividad y empleabilidad</vt:lpstr>
      <vt:lpstr>Competencias del área de planeación y gestión de proyectos</vt:lpstr>
      <vt:lpstr>Planeación y Gestión de Proyectos</vt:lpstr>
      <vt:lpstr>ME GANO EL PAN</vt:lpstr>
      <vt:lpstr>Me gano el pan</vt:lpstr>
      <vt:lpstr>Me gano el pan</vt:lpstr>
      <vt:lpstr>Me gano el pan</vt:lpstr>
      <vt:lpstr>Me gano el pan</vt:lpstr>
      <vt:lpstr>Me gano el pan</vt:lpstr>
      <vt:lpstr>Me gano el pan</vt:lpstr>
      <vt:lpstr>Me gano el pan</vt:lpstr>
      <vt:lpstr>Me gano el pan</vt:lpstr>
      <vt:lpstr>Me gano el pan</vt:lpstr>
      <vt:lpstr>Me gano el pan</vt:lpstr>
      <vt:lpstr>Me gano el pan</vt:lpstr>
      <vt:lpstr>Me gano el pan</vt:lpstr>
      <vt:lpstr>Me gano el pan</vt:lpstr>
      <vt:lpstr>Me gano el pan</vt:lpstr>
      <vt:lpstr>Me gano el pan</vt:lpstr>
      <vt:lpstr>INFORMACIÓN ÚTIL PARA LA ACCIÓN (IUPLA)</vt:lpstr>
      <vt:lpstr>Información útil para la acción</vt:lpstr>
      <vt:lpstr>Información útil para la acción</vt:lpstr>
      <vt:lpstr>Información útil para la acción</vt:lpstr>
      <vt:lpstr>Información útil para la acción</vt:lpstr>
      <vt:lpstr>Información útil para la acción</vt:lpstr>
      <vt:lpstr>Información útil para la acción</vt:lpstr>
      <vt:lpstr>Información útil para la acción</vt:lpstr>
      <vt:lpstr>Información útil para la acción</vt:lpstr>
      <vt:lpstr>Y AHORA… ¿QUÉ HAGO?</vt:lpstr>
      <vt:lpstr>Y ahora… ¿qué hago?</vt:lpstr>
      <vt:lpstr>Y ahora… ¿qué hago?</vt:lpstr>
      <vt:lpstr>Y ahora… ¿qué hago?</vt:lpstr>
      <vt:lpstr>Y ahora… ¿qué hago?</vt:lpstr>
      <vt:lpstr>Y ahora… ¿qué hago?</vt:lpstr>
      <vt:lpstr>Y ahora… ¿qué hago?</vt:lpstr>
      <vt:lpstr>Y ahora… ¿qué hago?</vt:lpstr>
      <vt:lpstr>Y ahora… ¿qué hago?</vt:lpstr>
      <vt:lpstr> DOS Y DOS SON CINCO </vt:lpstr>
      <vt:lpstr>Dos y dos son cinco</vt:lpstr>
      <vt:lpstr>Dos y dos son cinco</vt:lpstr>
      <vt:lpstr>Dos y dos son cinco</vt:lpstr>
      <vt:lpstr>Dos y dos son cinco</vt:lpstr>
      <vt:lpstr>Dos y dos son cinco</vt:lpstr>
      <vt:lpstr>Dos y dos son cinco</vt:lpstr>
      <vt:lpstr>Dos y dos son cinco</vt:lpstr>
      <vt:lpstr>Dos y dos son cinco</vt:lpstr>
      <vt:lpstr>Dos y dos son cinco</vt:lpstr>
      <vt:lpstr> FERIA DE PROYECTOS</vt:lpstr>
      <vt:lpstr>Ferias de Proyectos</vt:lpstr>
      <vt:lpstr>Ferias de Proyectos</vt:lpstr>
      <vt:lpstr>Ferias de Proyectos</vt:lpstr>
      <vt:lpstr>Ferias de Proyectos</vt:lpstr>
      <vt:lpstr>Ferias de Proyectos</vt:lpstr>
      <vt:lpstr>Ferias de Proyectos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TALLER</dc:title>
  <dc:creator>STPS</dc:creator>
  <cp:lastModifiedBy>Felix Ramírez Gómez</cp:lastModifiedBy>
  <cp:revision>238</cp:revision>
  <dcterms:created xsi:type="dcterms:W3CDTF">2011-07-15T18:51:41Z</dcterms:created>
  <dcterms:modified xsi:type="dcterms:W3CDTF">2011-09-15T01:27:03Z</dcterms:modified>
</cp:coreProperties>
</file>